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2"/>
  </p:notesMasterIdLst>
  <p:handoutMasterIdLst>
    <p:handoutMasterId r:id="rId33"/>
  </p:handoutMasterIdLst>
  <p:sldIdLst>
    <p:sldId id="277" r:id="rId2"/>
    <p:sldId id="379" r:id="rId3"/>
    <p:sldId id="404" r:id="rId4"/>
    <p:sldId id="405" r:id="rId5"/>
    <p:sldId id="406" r:id="rId6"/>
    <p:sldId id="403" r:id="rId7"/>
    <p:sldId id="407" r:id="rId8"/>
    <p:sldId id="417" r:id="rId9"/>
    <p:sldId id="292" r:id="rId10"/>
    <p:sldId id="306" r:id="rId11"/>
    <p:sldId id="382" r:id="rId12"/>
    <p:sldId id="385" r:id="rId13"/>
    <p:sldId id="258" r:id="rId14"/>
    <p:sldId id="387" r:id="rId15"/>
    <p:sldId id="408" r:id="rId16"/>
    <p:sldId id="409" r:id="rId17"/>
    <p:sldId id="402" r:id="rId18"/>
    <p:sldId id="378" r:id="rId19"/>
    <p:sldId id="410" r:id="rId20"/>
    <p:sldId id="390" r:id="rId21"/>
    <p:sldId id="391" r:id="rId22"/>
    <p:sldId id="388" r:id="rId23"/>
    <p:sldId id="411" r:id="rId24"/>
    <p:sldId id="392" r:id="rId25"/>
    <p:sldId id="393" r:id="rId26"/>
    <p:sldId id="395" r:id="rId27"/>
    <p:sldId id="396" r:id="rId28"/>
    <p:sldId id="399" r:id="rId29"/>
    <p:sldId id="400" r:id="rId30"/>
    <p:sldId id="320" r:id="rId31"/>
  </p:sldIdLst>
  <p:sldSz cx="12192000" cy="6858000"/>
  <p:notesSz cx="6797675" cy="992981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 Nguyen" initials="V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8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8503" autoAdjust="0"/>
  </p:normalViewPr>
  <p:slideViewPr>
    <p:cSldViewPr snapToGrid="0">
      <p:cViewPr varScale="1">
        <p:scale>
          <a:sx n="112" d="100"/>
          <a:sy n="112" d="100"/>
        </p:scale>
        <p:origin x="1152" y="20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8CFD6100-7FA5-374D-B37A-4E6FD98D2C2F}" type="datetimeFigureOut">
              <a:rPr lang="en-US" smtClean="0"/>
              <a:t>1/24/24</a:t>
            </a:fld>
            <a:endParaRPr lang="en-US"/>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0412BBDA-3897-7D4E-9435-D7711FCD0FEC}" type="slidenum">
              <a:rPr lang="en-US" smtClean="0"/>
              <a:t>‹#›</a:t>
            </a:fld>
            <a:endParaRPr lang="en-US"/>
          </a:p>
        </p:txBody>
      </p:sp>
    </p:spTree>
    <p:extLst>
      <p:ext uri="{BB962C8B-B14F-4D97-AF65-F5344CB8AC3E}">
        <p14:creationId xmlns:p14="http://schemas.microsoft.com/office/powerpoint/2010/main" val="570188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77996B11-F2E8-4DB4-984B-3514537B7C9D}" type="datetimeFigureOut">
              <a:rPr lang="id-ID" smtClean="0"/>
              <a:t>24/01/24</a:t>
            </a:fld>
            <a:endParaRPr lang="id-ID"/>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C1E91F0-362C-4899-A141-27EF5266DE3A}" type="slidenum">
              <a:rPr lang="id-ID" smtClean="0"/>
              <a:t>‹#›</a:t>
            </a:fld>
            <a:endParaRPr lang="id-ID"/>
          </a:p>
        </p:txBody>
      </p:sp>
    </p:spTree>
    <p:extLst>
      <p:ext uri="{BB962C8B-B14F-4D97-AF65-F5344CB8AC3E}">
        <p14:creationId xmlns:p14="http://schemas.microsoft.com/office/powerpoint/2010/main" val="11188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E91F0-362C-4899-A141-27EF5266DE3A}" type="slidenum">
              <a:rPr lang="id-ID" smtClean="0"/>
              <a:t>1</a:t>
            </a:fld>
            <a:endParaRPr lang="id-ID"/>
          </a:p>
        </p:txBody>
      </p:sp>
    </p:spTree>
    <p:extLst>
      <p:ext uri="{BB962C8B-B14F-4D97-AF65-F5344CB8AC3E}">
        <p14:creationId xmlns:p14="http://schemas.microsoft.com/office/powerpoint/2010/main" val="56671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E91F0-362C-4899-A141-27EF5266DE3A}" type="slidenum">
              <a:rPr lang="id-ID" smtClean="0"/>
              <a:t>10</a:t>
            </a:fld>
            <a:endParaRPr lang="id-ID"/>
          </a:p>
        </p:txBody>
      </p:sp>
    </p:spTree>
    <p:extLst>
      <p:ext uri="{BB962C8B-B14F-4D97-AF65-F5344CB8AC3E}">
        <p14:creationId xmlns:p14="http://schemas.microsoft.com/office/powerpoint/2010/main" val="128075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E91F0-362C-4899-A141-27EF5266DE3A}" type="slidenum">
              <a:rPr lang="id-ID" smtClean="0"/>
              <a:t>11</a:t>
            </a:fld>
            <a:endParaRPr lang="id-ID"/>
          </a:p>
        </p:txBody>
      </p:sp>
    </p:spTree>
    <p:extLst>
      <p:ext uri="{BB962C8B-B14F-4D97-AF65-F5344CB8AC3E}">
        <p14:creationId xmlns:p14="http://schemas.microsoft.com/office/powerpoint/2010/main" val="231760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E91F0-362C-4899-A141-27EF5266DE3A}" type="slidenum">
              <a:rPr lang="id-ID" smtClean="0"/>
              <a:t>12</a:t>
            </a:fld>
            <a:endParaRPr lang="id-ID"/>
          </a:p>
        </p:txBody>
      </p:sp>
    </p:spTree>
    <p:extLst>
      <p:ext uri="{BB962C8B-B14F-4D97-AF65-F5344CB8AC3E}">
        <p14:creationId xmlns:p14="http://schemas.microsoft.com/office/powerpoint/2010/main" val="164157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1E91F0-362C-4899-A141-27EF5266DE3A}" type="slidenum">
              <a:rPr lang="id-ID" smtClean="0"/>
              <a:t>13</a:t>
            </a:fld>
            <a:endParaRPr lang="id-ID"/>
          </a:p>
        </p:txBody>
      </p:sp>
    </p:spTree>
    <p:extLst>
      <p:ext uri="{BB962C8B-B14F-4D97-AF65-F5344CB8AC3E}">
        <p14:creationId xmlns:p14="http://schemas.microsoft.com/office/powerpoint/2010/main" val="273044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E91F0-362C-4899-A141-27EF5266DE3A}" type="slidenum">
              <a:rPr lang="id-ID" smtClean="0"/>
              <a:t>14</a:t>
            </a:fld>
            <a:endParaRPr lang="id-ID"/>
          </a:p>
        </p:txBody>
      </p:sp>
    </p:spTree>
    <p:extLst>
      <p:ext uri="{BB962C8B-B14F-4D97-AF65-F5344CB8AC3E}">
        <p14:creationId xmlns:p14="http://schemas.microsoft.com/office/powerpoint/2010/main" val="11940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E91F0-362C-4899-A141-27EF5266DE3A}" type="slidenum">
              <a:rPr lang="id-ID" smtClean="0"/>
              <a:t>17</a:t>
            </a:fld>
            <a:endParaRPr lang="id-ID"/>
          </a:p>
        </p:txBody>
      </p:sp>
    </p:spTree>
    <p:extLst>
      <p:ext uri="{BB962C8B-B14F-4D97-AF65-F5344CB8AC3E}">
        <p14:creationId xmlns:p14="http://schemas.microsoft.com/office/powerpoint/2010/main" val="2560684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18</a:t>
            </a:fld>
            <a:endParaRPr lang="en-US" altLang="en-US"/>
          </a:p>
        </p:txBody>
      </p:sp>
    </p:spTree>
    <p:extLst>
      <p:ext uri="{BB962C8B-B14F-4D97-AF65-F5344CB8AC3E}">
        <p14:creationId xmlns:p14="http://schemas.microsoft.com/office/powerpoint/2010/main" val="196109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20</a:t>
            </a:fld>
            <a:endParaRPr lang="en-US" altLang="en-US"/>
          </a:p>
        </p:txBody>
      </p:sp>
    </p:spTree>
    <p:extLst>
      <p:ext uri="{BB962C8B-B14F-4D97-AF65-F5344CB8AC3E}">
        <p14:creationId xmlns:p14="http://schemas.microsoft.com/office/powerpoint/2010/main" val="7934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21</a:t>
            </a:fld>
            <a:endParaRPr lang="en-US" altLang="en-US"/>
          </a:p>
        </p:txBody>
      </p:sp>
    </p:spTree>
    <p:extLst>
      <p:ext uri="{BB962C8B-B14F-4D97-AF65-F5344CB8AC3E}">
        <p14:creationId xmlns:p14="http://schemas.microsoft.com/office/powerpoint/2010/main" val="1062675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E91F0-362C-4899-A141-27EF5266DE3A}" type="slidenum">
              <a:rPr lang="id-ID" smtClean="0"/>
              <a:t>22</a:t>
            </a:fld>
            <a:endParaRPr lang="id-ID"/>
          </a:p>
        </p:txBody>
      </p:sp>
    </p:spTree>
    <p:extLst>
      <p:ext uri="{BB962C8B-B14F-4D97-AF65-F5344CB8AC3E}">
        <p14:creationId xmlns:p14="http://schemas.microsoft.com/office/powerpoint/2010/main" val="16756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E91F0-362C-4899-A141-27EF5266DE3A}" type="slidenum">
              <a:rPr lang="id-ID" smtClean="0"/>
              <a:t>2</a:t>
            </a:fld>
            <a:endParaRPr lang="id-ID"/>
          </a:p>
        </p:txBody>
      </p:sp>
    </p:spTree>
    <p:extLst>
      <p:ext uri="{BB962C8B-B14F-4D97-AF65-F5344CB8AC3E}">
        <p14:creationId xmlns:p14="http://schemas.microsoft.com/office/powerpoint/2010/main" val="1954555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E91F0-362C-4899-A141-27EF5266DE3A}" type="slidenum">
              <a:rPr lang="id-ID" smtClean="0"/>
              <a:t>23</a:t>
            </a:fld>
            <a:endParaRPr lang="id-ID"/>
          </a:p>
        </p:txBody>
      </p:sp>
    </p:spTree>
    <p:extLst>
      <p:ext uri="{BB962C8B-B14F-4D97-AF65-F5344CB8AC3E}">
        <p14:creationId xmlns:p14="http://schemas.microsoft.com/office/powerpoint/2010/main" val="92539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24</a:t>
            </a:fld>
            <a:endParaRPr lang="en-US" altLang="en-US"/>
          </a:p>
        </p:txBody>
      </p:sp>
    </p:spTree>
    <p:extLst>
      <p:ext uri="{BB962C8B-B14F-4D97-AF65-F5344CB8AC3E}">
        <p14:creationId xmlns:p14="http://schemas.microsoft.com/office/powerpoint/2010/main" val="121675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25</a:t>
            </a:fld>
            <a:endParaRPr lang="en-US" altLang="en-US"/>
          </a:p>
        </p:txBody>
      </p:sp>
    </p:spTree>
    <p:extLst>
      <p:ext uri="{BB962C8B-B14F-4D97-AF65-F5344CB8AC3E}">
        <p14:creationId xmlns:p14="http://schemas.microsoft.com/office/powerpoint/2010/main" val="4203155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26</a:t>
            </a:fld>
            <a:endParaRPr lang="en-US" altLang="en-US"/>
          </a:p>
        </p:txBody>
      </p:sp>
    </p:spTree>
    <p:extLst>
      <p:ext uri="{BB962C8B-B14F-4D97-AF65-F5344CB8AC3E}">
        <p14:creationId xmlns:p14="http://schemas.microsoft.com/office/powerpoint/2010/main" val="681063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27</a:t>
            </a:fld>
            <a:endParaRPr lang="en-US" altLang="en-US"/>
          </a:p>
        </p:txBody>
      </p:sp>
    </p:spTree>
    <p:extLst>
      <p:ext uri="{BB962C8B-B14F-4D97-AF65-F5344CB8AC3E}">
        <p14:creationId xmlns:p14="http://schemas.microsoft.com/office/powerpoint/2010/main" val="5549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28</a:t>
            </a:fld>
            <a:endParaRPr lang="en-US" altLang="en-US"/>
          </a:p>
        </p:txBody>
      </p:sp>
    </p:spTree>
    <p:extLst>
      <p:ext uri="{BB962C8B-B14F-4D97-AF65-F5344CB8AC3E}">
        <p14:creationId xmlns:p14="http://schemas.microsoft.com/office/powerpoint/2010/main" val="77702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A340-5B5D-4944-959A-8958454D6E3F}" type="slidenum">
              <a:rPr lang="en-US" altLang="en-US" smtClean="0"/>
              <a:pPr/>
              <a:t>29</a:t>
            </a:fld>
            <a:endParaRPr lang="en-US" altLang="en-US"/>
          </a:p>
        </p:txBody>
      </p:sp>
    </p:spTree>
    <p:extLst>
      <p:ext uri="{BB962C8B-B14F-4D97-AF65-F5344CB8AC3E}">
        <p14:creationId xmlns:p14="http://schemas.microsoft.com/office/powerpoint/2010/main" val="1524714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E91F0-362C-4899-A141-27EF5266DE3A}" type="slidenum">
              <a:rPr lang="id-ID" smtClean="0"/>
              <a:t>30</a:t>
            </a:fld>
            <a:endParaRPr lang="id-ID"/>
          </a:p>
        </p:txBody>
      </p:sp>
    </p:spTree>
    <p:extLst>
      <p:ext uri="{BB962C8B-B14F-4D97-AF65-F5344CB8AC3E}">
        <p14:creationId xmlns:p14="http://schemas.microsoft.com/office/powerpoint/2010/main" val="176618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C1E91F0-362C-4899-A141-27EF5266DE3A}" type="slidenum">
              <a:rPr lang="id-ID" smtClean="0"/>
              <a:t>3</a:t>
            </a:fld>
            <a:endParaRPr lang="id-ID"/>
          </a:p>
        </p:txBody>
      </p:sp>
    </p:spTree>
    <p:extLst>
      <p:ext uri="{BB962C8B-B14F-4D97-AF65-F5344CB8AC3E}">
        <p14:creationId xmlns:p14="http://schemas.microsoft.com/office/powerpoint/2010/main" val="360602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C1E91F0-362C-4899-A141-27EF5266DE3A}" type="slidenum">
              <a:rPr lang="id-ID" smtClean="0"/>
              <a:t>4</a:t>
            </a:fld>
            <a:endParaRPr lang="id-ID"/>
          </a:p>
        </p:txBody>
      </p:sp>
    </p:spTree>
    <p:extLst>
      <p:ext uri="{BB962C8B-B14F-4D97-AF65-F5344CB8AC3E}">
        <p14:creationId xmlns:p14="http://schemas.microsoft.com/office/powerpoint/2010/main" val="112280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C1E91F0-362C-4899-A141-27EF5266DE3A}" type="slidenum">
              <a:rPr lang="id-ID" smtClean="0"/>
              <a:t>5</a:t>
            </a:fld>
            <a:endParaRPr lang="id-ID"/>
          </a:p>
        </p:txBody>
      </p:sp>
    </p:spTree>
    <p:extLst>
      <p:ext uri="{BB962C8B-B14F-4D97-AF65-F5344CB8AC3E}">
        <p14:creationId xmlns:p14="http://schemas.microsoft.com/office/powerpoint/2010/main" val="105539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C1E91F0-362C-4899-A141-27EF5266DE3A}" type="slidenum">
              <a:rPr lang="id-ID" smtClean="0"/>
              <a:t>6</a:t>
            </a:fld>
            <a:endParaRPr lang="id-ID"/>
          </a:p>
        </p:txBody>
      </p:sp>
    </p:spTree>
    <p:extLst>
      <p:ext uri="{BB962C8B-B14F-4D97-AF65-F5344CB8AC3E}">
        <p14:creationId xmlns:p14="http://schemas.microsoft.com/office/powerpoint/2010/main" val="399624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C1E91F0-362C-4899-A141-27EF5266DE3A}" type="slidenum">
              <a:rPr lang="id-ID" smtClean="0"/>
              <a:t>7</a:t>
            </a:fld>
            <a:endParaRPr lang="id-ID"/>
          </a:p>
        </p:txBody>
      </p:sp>
    </p:spTree>
    <p:extLst>
      <p:ext uri="{BB962C8B-B14F-4D97-AF65-F5344CB8AC3E}">
        <p14:creationId xmlns:p14="http://schemas.microsoft.com/office/powerpoint/2010/main" val="43282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C1E91F0-362C-4899-A141-27EF5266DE3A}" type="slidenum">
              <a:rPr lang="id-ID" smtClean="0"/>
              <a:t>8</a:t>
            </a:fld>
            <a:endParaRPr lang="id-ID"/>
          </a:p>
        </p:txBody>
      </p:sp>
    </p:spTree>
    <p:extLst>
      <p:ext uri="{BB962C8B-B14F-4D97-AF65-F5344CB8AC3E}">
        <p14:creationId xmlns:p14="http://schemas.microsoft.com/office/powerpoint/2010/main" val="139982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C1E91F0-362C-4899-A141-27EF5266DE3A}" type="slidenum">
              <a:rPr lang="id-ID" smtClean="0"/>
              <a:t>9</a:t>
            </a:fld>
            <a:endParaRPr lang="id-ID"/>
          </a:p>
        </p:txBody>
      </p:sp>
    </p:spTree>
    <p:extLst>
      <p:ext uri="{BB962C8B-B14F-4D97-AF65-F5344CB8AC3E}">
        <p14:creationId xmlns:p14="http://schemas.microsoft.com/office/powerpoint/2010/main" val="43054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90735" y="579507"/>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Montserrat Semi Bold" panose="00000700000000000000" pitchFamily="50" charset="0"/>
                <a:ea typeface="Gulim" pitchFamily="34" charset="-127"/>
              </a:defRPr>
            </a:lvl1pPr>
          </a:lstStyle>
          <a:p>
            <a:r>
              <a:rPr lang="en-US" dirty="0"/>
              <a:t>TITLE</a:t>
            </a:r>
          </a:p>
        </p:txBody>
      </p:sp>
      <p:sp>
        <p:nvSpPr>
          <p:cNvPr id="8" name="Text Placeholder 8"/>
          <p:cNvSpPr>
            <a:spLocks noGrp="1"/>
          </p:cNvSpPr>
          <p:nvPr>
            <p:ph type="body" sz="quarter" idx="32" hasCustomPrompt="1"/>
          </p:nvPr>
        </p:nvSpPr>
        <p:spPr>
          <a:xfrm>
            <a:off x="1699195" y="1168592"/>
            <a:ext cx="8785675"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75000"/>
                  </a:schemeClr>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val="119702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62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867" y="152400"/>
            <a:ext cx="11582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87867" y="1216241"/>
            <a:ext cx="11582400" cy="49099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9"/>
          <p:cNvSpPr>
            <a:spLocks noGrp="1"/>
          </p:cNvSpPr>
          <p:nvPr>
            <p:ph type="ftr" sz="quarter" idx="3"/>
          </p:nvPr>
        </p:nvSpPr>
        <p:spPr>
          <a:xfrm>
            <a:off x="287866" y="6420688"/>
            <a:ext cx="11151543" cy="365125"/>
          </a:xfrm>
          <a:prstGeom prst="rect">
            <a:avLst/>
          </a:prstGeom>
        </p:spPr>
        <p:txBody>
          <a:bodyPr vert="horz" lIns="91440" tIns="45720" rIns="91440" bIns="45720" rtlCol="0" anchor="ctr"/>
          <a:lstStyle>
            <a:lvl1pPr algn="l">
              <a:defRPr sz="1000" i="1">
                <a:solidFill>
                  <a:schemeClr val="tx1"/>
                </a:solidFill>
              </a:defRPr>
            </a:lvl1pPr>
          </a:lstStyle>
          <a:p>
            <a:endParaRPr lang="en-US" dirty="0"/>
          </a:p>
        </p:txBody>
      </p:sp>
    </p:spTree>
    <p:extLst>
      <p:ext uri="{BB962C8B-B14F-4D97-AF65-F5344CB8AC3E}">
        <p14:creationId xmlns:p14="http://schemas.microsoft.com/office/powerpoint/2010/main" val="96007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51992" y="579507"/>
            <a:ext cx="10802595"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Montserrat Semi Bold" panose="00000700000000000000" pitchFamily="50" charset="0"/>
                <a:ea typeface="Gulim" pitchFamily="34" charset="-127"/>
              </a:defRPr>
            </a:lvl1pPr>
          </a:lstStyle>
          <a:p>
            <a:r>
              <a:rPr lang="en-US" dirty="0"/>
              <a:t>TITLE</a:t>
            </a:r>
          </a:p>
        </p:txBody>
      </p:sp>
      <p:sp>
        <p:nvSpPr>
          <p:cNvPr id="8" name="Text Placeholder 8"/>
          <p:cNvSpPr>
            <a:spLocks noGrp="1"/>
          </p:cNvSpPr>
          <p:nvPr>
            <p:ph type="body" sz="quarter" idx="32" hasCustomPrompt="1"/>
          </p:nvPr>
        </p:nvSpPr>
        <p:spPr>
          <a:xfrm>
            <a:off x="951991" y="1168592"/>
            <a:ext cx="8785675"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75000"/>
                  </a:schemeClr>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val="71381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51992" y="579507"/>
            <a:ext cx="7030867"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Montserrat Semi Bold" panose="00000700000000000000" pitchFamily="50" charset="0"/>
                <a:ea typeface="Gulim" pitchFamily="34" charset="-127"/>
              </a:defRPr>
            </a:lvl1pPr>
          </a:lstStyle>
          <a:p>
            <a:r>
              <a:rPr lang="en-US" dirty="0"/>
              <a:t>TITLE</a:t>
            </a:r>
          </a:p>
        </p:txBody>
      </p:sp>
      <p:sp>
        <p:nvSpPr>
          <p:cNvPr id="8" name="Text Placeholder 8"/>
          <p:cNvSpPr>
            <a:spLocks noGrp="1"/>
          </p:cNvSpPr>
          <p:nvPr>
            <p:ph type="body" sz="quarter" idx="32" hasCustomPrompt="1"/>
          </p:nvPr>
        </p:nvSpPr>
        <p:spPr>
          <a:xfrm>
            <a:off x="951991" y="1168592"/>
            <a:ext cx="5718155"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75000"/>
                  </a:schemeClr>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val="123355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18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3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2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90735" y="579507"/>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Montserrat Semi Bold" panose="00000700000000000000" pitchFamily="50" charset="0"/>
                <a:ea typeface="Gulim" pitchFamily="34" charset="-127"/>
              </a:defRPr>
            </a:lvl1pPr>
          </a:lstStyle>
          <a:p>
            <a:r>
              <a:rPr lang="en-US" dirty="0"/>
              <a:t>TITLE</a:t>
            </a:r>
          </a:p>
        </p:txBody>
      </p:sp>
      <p:sp>
        <p:nvSpPr>
          <p:cNvPr id="8" name="Text Placeholder 8"/>
          <p:cNvSpPr>
            <a:spLocks noGrp="1"/>
          </p:cNvSpPr>
          <p:nvPr>
            <p:ph type="body" sz="quarter" idx="32" hasCustomPrompt="1"/>
          </p:nvPr>
        </p:nvSpPr>
        <p:spPr>
          <a:xfrm>
            <a:off x="1699195" y="1168592"/>
            <a:ext cx="8785675"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75000"/>
                  </a:schemeClr>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val="17771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51992" y="579507"/>
            <a:ext cx="10802595"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Montserrat Semi Bold" panose="00000700000000000000" pitchFamily="50" charset="0"/>
                <a:ea typeface="Gulim" pitchFamily="34" charset="-127"/>
              </a:defRPr>
            </a:lvl1pPr>
          </a:lstStyle>
          <a:p>
            <a:r>
              <a:rPr lang="en-US" dirty="0"/>
              <a:t>TITLE</a:t>
            </a:r>
          </a:p>
        </p:txBody>
      </p:sp>
      <p:sp>
        <p:nvSpPr>
          <p:cNvPr id="8" name="Text Placeholder 8"/>
          <p:cNvSpPr>
            <a:spLocks noGrp="1"/>
          </p:cNvSpPr>
          <p:nvPr>
            <p:ph type="body" sz="quarter" idx="32" hasCustomPrompt="1"/>
          </p:nvPr>
        </p:nvSpPr>
        <p:spPr>
          <a:xfrm>
            <a:off x="951991" y="1168592"/>
            <a:ext cx="8785675"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75000"/>
                  </a:schemeClr>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val="189288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51992" y="579507"/>
            <a:ext cx="7030867"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Montserrat Semi Bold" panose="00000700000000000000" pitchFamily="50" charset="0"/>
                <a:ea typeface="Gulim" pitchFamily="34" charset="-127"/>
              </a:defRPr>
            </a:lvl1pPr>
          </a:lstStyle>
          <a:p>
            <a:r>
              <a:rPr lang="en-US" dirty="0"/>
              <a:t>TITLE</a:t>
            </a:r>
          </a:p>
        </p:txBody>
      </p:sp>
      <p:sp>
        <p:nvSpPr>
          <p:cNvPr id="8" name="Text Placeholder 8"/>
          <p:cNvSpPr>
            <a:spLocks noGrp="1"/>
          </p:cNvSpPr>
          <p:nvPr>
            <p:ph type="body" sz="quarter" idx="32" hasCustomPrompt="1"/>
          </p:nvPr>
        </p:nvSpPr>
        <p:spPr>
          <a:xfrm>
            <a:off x="951991" y="1168592"/>
            <a:ext cx="5718155"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75000"/>
                  </a:schemeClr>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val="30178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ight Triangle 1"/>
          <p:cNvSpPr/>
          <p:nvPr/>
        </p:nvSpPr>
        <p:spPr>
          <a:xfrm flipH="1" flipV="1">
            <a:off x="11239500" y="0"/>
            <a:ext cx="952500" cy="838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11570021" y="111323"/>
            <a:ext cx="621979" cy="307777"/>
          </a:xfrm>
          <a:prstGeom prst="rect">
            <a:avLst/>
          </a:prstGeom>
          <a:noFill/>
        </p:spPr>
        <p:txBody>
          <a:bodyPr wrap="square" rtlCol="0">
            <a:spAutoFit/>
          </a:bodyPr>
          <a:lstStyle/>
          <a:p>
            <a:pPr algn="ctr"/>
            <a:fld id="{260E2A6B-A809-4840-BF14-8648BC0BDF87}" type="slidenum">
              <a:rPr lang="id-ID" sz="1400" b="0" i="0" smtClean="0">
                <a:solidFill>
                  <a:schemeClr val="bg1"/>
                </a:solidFill>
                <a:latin typeface="Montserrat Semi Bold" panose="00000700000000000000" pitchFamily="50" charset="0"/>
                <a:ea typeface="Roboto Condensed Light" panose="02000000000000000000" pitchFamily="2" charset="0"/>
              </a:rPr>
              <a:pPr algn="ctr"/>
              <a:t>‹#›</a:t>
            </a:fld>
            <a:endParaRPr lang="id-ID" sz="1400" b="0" i="0" dirty="0">
              <a:solidFill>
                <a:schemeClr val="bg1"/>
              </a:solidFill>
              <a:latin typeface="Montserrat Semi Bold" panose="00000700000000000000" pitchFamily="50" charset="0"/>
              <a:ea typeface="Roboto Condensed Light" panose="02000000000000000000" pitchFamily="2" charset="0"/>
            </a:endParaRPr>
          </a:p>
        </p:txBody>
      </p:sp>
      <p:sp>
        <p:nvSpPr>
          <p:cNvPr id="4" name="Right Triangle 3"/>
          <p:cNvSpPr/>
          <p:nvPr userDrawn="1"/>
        </p:nvSpPr>
        <p:spPr>
          <a:xfrm flipH="1" flipV="1">
            <a:off x="11239500" y="0"/>
            <a:ext cx="952500" cy="838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70021" y="111323"/>
            <a:ext cx="621979" cy="307777"/>
          </a:xfrm>
          <a:prstGeom prst="rect">
            <a:avLst/>
          </a:prstGeom>
          <a:noFill/>
        </p:spPr>
        <p:txBody>
          <a:bodyPr wrap="square" rtlCol="0">
            <a:spAutoFit/>
          </a:bodyPr>
          <a:lstStyle/>
          <a:p>
            <a:pPr algn="ctr"/>
            <a:fld id="{260E2A6B-A809-4840-BF14-8648BC0BDF87}" type="slidenum">
              <a:rPr lang="id-ID" sz="1400" b="0" i="0" smtClean="0">
                <a:solidFill>
                  <a:schemeClr val="bg1"/>
                </a:solidFill>
                <a:latin typeface="Montserrat Semi Bold" panose="00000700000000000000" pitchFamily="50" charset="0"/>
                <a:ea typeface="Roboto Condensed Light" panose="02000000000000000000" pitchFamily="2" charset="0"/>
              </a:rPr>
              <a:pPr algn="ctr"/>
              <a:t>‹#›</a:t>
            </a:fld>
            <a:endParaRPr lang="id-ID" sz="1400" b="0" i="0" dirty="0">
              <a:solidFill>
                <a:schemeClr val="bg1"/>
              </a:solidFill>
              <a:latin typeface="Montserrat Semi Bold" panose="00000700000000000000" pitchFamily="50" charset="0"/>
              <a:ea typeface="Roboto Condensed Light" panose="02000000000000000000" pitchFamily="2" charset="0"/>
            </a:endParaRPr>
          </a:p>
        </p:txBody>
      </p:sp>
    </p:spTree>
    <p:extLst>
      <p:ext uri="{BB962C8B-B14F-4D97-AF65-F5344CB8AC3E}">
        <p14:creationId xmlns:p14="http://schemas.microsoft.com/office/powerpoint/2010/main" val="16889769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49" r:id="rId7"/>
    <p:sldLayoutId id="2147483651" r:id="rId8"/>
    <p:sldLayoutId id="2147483652" r:id="rId9"/>
    <p:sldLayoutId id="2147483650" r:id="rId10"/>
    <p:sldLayoutId id="2147483653" r:id="rId11"/>
    <p:sldLayoutId id="214748367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p:cNvSpPr/>
          <p:nvPr/>
        </p:nvSpPr>
        <p:spPr>
          <a:xfrm>
            <a:off x="3178630" y="6332148"/>
            <a:ext cx="972457" cy="52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 name="Rectangle 4"/>
          <p:cNvSpPr/>
          <p:nvPr/>
        </p:nvSpPr>
        <p:spPr>
          <a:xfrm>
            <a:off x="4151088" y="6094666"/>
            <a:ext cx="972457" cy="76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6" name="Rectangle 5"/>
          <p:cNvSpPr/>
          <p:nvPr/>
        </p:nvSpPr>
        <p:spPr>
          <a:xfrm>
            <a:off x="5123545" y="5936345"/>
            <a:ext cx="972457" cy="92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Rectangle 6"/>
          <p:cNvSpPr/>
          <p:nvPr/>
        </p:nvSpPr>
        <p:spPr>
          <a:xfrm>
            <a:off x="6096001" y="6094666"/>
            <a:ext cx="972457" cy="76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 name="Rectangle 7"/>
          <p:cNvSpPr/>
          <p:nvPr/>
        </p:nvSpPr>
        <p:spPr>
          <a:xfrm>
            <a:off x="7068458" y="6442407"/>
            <a:ext cx="972457" cy="4155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 name="Rectangle 8"/>
          <p:cNvSpPr/>
          <p:nvPr/>
        </p:nvSpPr>
        <p:spPr>
          <a:xfrm>
            <a:off x="8040916" y="6564417"/>
            <a:ext cx="972457" cy="2935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nvGrpSpPr>
          <p:cNvPr id="24" name="Group 23"/>
          <p:cNvGrpSpPr/>
          <p:nvPr/>
        </p:nvGrpSpPr>
        <p:grpSpPr>
          <a:xfrm>
            <a:off x="618836" y="2737320"/>
            <a:ext cx="1454038" cy="1433140"/>
            <a:chOff x="5184321" y="2598420"/>
            <a:chExt cx="1315357" cy="1653540"/>
          </a:xfrm>
          <a:noFill/>
        </p:grpSpPr>
        <p:sp>
          <p:nvSpPr>
            <p:cNvPr id="20" name="Rectangle: Rounded Corners 19"/>
            <p:cNvSpPr/>
            <p:nvPr/>
          </p:nvSpPr>
          <p:spPr>
            <a:xfrm>
              <a:off x="5184321" y="3230880"/>
              <a:ext cx="342900" cy="1021080"/>
            </a:xfrm>
            <a:prstGeom prst="round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id-ID"/>
            </a:p>
          </p:txBody>
        </p:sp>
        <p:sp>
          <p:nvSpPr>
            <p:cNvPr id="21" name="Rectangle: Rounded Corners 20"/>
            <p:cNvSpPr/>
            <p:nvPr/>
          </p:nvSpPr>
          <p:spPr>
            <a:xfrm>
              <a:off x="5670549" y="2941320"/>
              <a:ext cx="342900" cy="1310640"/>
            </a:xfrm>
            <a:prstGeom prst="round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id-ID"/>
            </a:p>
          </p:txBody>
        </p:sp>
        <p:sp>
          <p:nvSpPr>
            <p:cNvPr id="22" name="Rectangle: Rounded Corners 21"/>
            <p:cNvSpPr/>
            <p:nvPr/>
          </p:nvSpPr>
          <p:spPr>
            <a:xfrm>
              <a:off x="6156778" y="2598420"/>
              <a:ext cx="342900" cy="1653540"/>
            </a:xfrm>
            <a:prstGeom prst="round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id-ID"/>
            </a:p>
          </p:txBody>
        </p:sp>
      </p:grpSp>
      <p:sp>
        <p:nvSpPr>
          <p:cNvPr id="25" name="Rectangle 24"/>
          <p:cNvSpPr/>
          <p:nvPr/>
        </p:nvSpPr>
        <p:spPr>
          <a:xfrm>
            <a:off x="2231314" y="2528606"/>
            <a:ext cx="9832728" cy="1754326"/>
          </a:xfrm>
          <a:prstGeom prst="rect">
            <a:avLst/>
          </a:prstGeom>
        </p:spPr>
        <p:txBody>
          <a:bodyPr wrap="square">
            <a:spAutoFit/>
          </a:bodyPr>
          <a:lstStyle/>
          <a:p>
            <a:pPr defTabSz="914377">
              <a:spcBef>
                <a:spcPct val="0"/>
              </a:spcBef>
            </a:pPr>
            <a:r>
              <a:rPr lang="en-US" sz="3600" b="1" dirty="0">
                <a:solidFill>
                  <a:schemeClr val="bg1"/>
                </a:solidFill>
                <a:latin typeface="Arial" charset="0"/>
                <a:ea typeface="Arial" charset="0"/>
                <a:cs typeface="Arial" charset="0"/>
              </a:rPr>
              <a:t>TÌNH HÌNH DỊCH BỆNH TRUYỀN NHIỄM VÀ CÁC HOẠT ĐỘNG PHÒNG, CHỐNG DỊCH TẠI VIỆT NAM</a:t>
            </a:r>
          </a:p>
        </p:txBody>
      </p:sp>
      <p:sp>
        <p:nvSpPr>
          <p:cNvPr id="2" name="TextBox 1"/>
          <p:cNvSpPr txBox="1"/>
          <p:nvPr/>
        </p:nvSpPr>
        <p:spPr>
          <a:xfrm>
            <a:off x="0" y="5333965"/>
            <a:ext cx="12191999" cy="523220"/>
          </a:xfrm>
          <a:prstGeom prst="rect">
            <a:avLst/>
          </a:prstGeom>
          <a:noFill/>
        </p:spPr>
        <p:txBody>
          <a:bodyPr wrap="square" rtlCol="0">
            <a:spAutoFit/>
          </a:bodyPr>
          <a:lstStyle/>
          <a:p>
            <a:pPr algn="ctr"/>
            <a:r>
              <a:rPr lang="en-US" sz="2800" b="1" dirty="0" err="1">
                <a:solidFill>
                  <a:schemeClr val="bg1"/>
                </a:solidFill>
                <a:latin typeface="Arial" charset="0"/>
                <a:ea typeface="Arial" charset="0"/>
                <a:cs typeface="Arial" charset="0"/>
              </a:rPr>
              <a:t>Cục</a:t>
            </a:r>
            <a:r>
              <a:rPr lang="en-US" sz="2800" b="1" dirty="0">
                <a:solidFill>
                  <a:schemeClr val="bg1"/>
                </a:solidFill>
                <a:latin typeface="Arial" charset="0"/>
                <a:ea typeface="Arial" charset="0"/>
                <a:cs typeface="Arial" charset="0"/>
              </a:rPr>
              <a:t> Y </a:t>
            </a:r>
            <a:r>
              <a:rPr lang="en-US" sz="2800" b="1" dirty="0" err="1">
                <a:solidFill>
                  <a:schemeClr val="bg1"/>
                </a:solidFill>
                <a:latin typeface="Arial" charset="0"/>
                <a:ea typeface="Arial" charset="0"/>
                <a:cs typeface="Arial" charset="0"/>
              </a:rPr>
              <a:t>tế</a:t>
            </a:r>
            <a:r>
              <a:rPr lang="en-US" sz="2800" b="1" dirty="0">
                <a:solidFill>
                  <a:schemeClr val="bg1"/>
                </a:solidFill>
                <a:latin typeface="Arial" charset="0"/>
                <a:ea typeface="Arial" charset="0"/>
                <a:cs typeface="Arial" charset="0"/>
              </a:rPr>
              <a:t> </a:t>
            </a:r>
            <a:r>
              <a:rPr lang="en-US" sz="2800" b="1" dirty="0" err="1">
                <a:solidFill>
                  <a:schemeClr val="bg1"/>
                </a:solidFill>
                <a:latin typeface="Arial" charset="0"/>
                <a:ea typeface="Arial" charset="0"/>
                <a:cs typeface="Arial" charset="0"/>
              </a:rPr>
              <a:t>dự</a:t>
            </a:r>
            <a:r>
              <a:rPr lang="en-US" sz="2800" b="1" dirty="0">
                <a:solidFill>
                  <a:schemeClr val="bg1"/>
                </a:solidFill>
                <a:latin typeface="Arial" charset="0"/>
                <a:ea typeface="Arial" charset="0"/>
                <a:cs typeface="Arial" charset="0"/>
              </a:rPr>
              <a:t> </a:t>
            </a:r>
            <a:r>
              <a:rPr lang="en-US" sz="2800" b="1" dirty="0" err="1">
                <a:solidFill>
                  <a:schemeClr val="bg1"/>
                </a:solidFill>
                <a:latin typeface="Arial" charset="0"/>
                <a:ea typeface="Arial" charset="0"/>
                <a:cs typeface="Arial" charset="0"/>
              </a:rPr>
              <a:t>phòng</a:t>
            </a:r>
            <a:r>
              <a:rPr lang="en-US" sz="2800" b="1" dirty="0">
                <a:solidFill>
                  <a:schemeClr val="bg1"/>
                </a:solidFill>
                <a:latin typeface="Arial" charset="0"/>
                <a:ea typeface="Arial" charset="0"/>
                <a:cs typeface="Arial" charset="0"/>
              </a:rPr>
              <a:t>, </a:t>
            </a:r>
            <a:r>
              <a:rPr lang="en-US" sz="2800" b="1" dirty="0" err="1">
                <a:solidFill>
                  <a:schemeClr val="bg1"/>
                </a:solidFill>
                <a:latin typeface="Arial" charset="0"/>
                <a:ea typeface="Arial" charset="0"/>
                <a:cs typeface="Arial" charset="0"/>
              </a:rPr>
              <a:t>Bộ</a:t>
            </a:r>
            <a:r>
              <a:rPr lang="en-US" sz="2800" b="1" dirty="0">
                <a:solidFill>
                  <a:schemeClr val="bg1"/>
                </a:solidFill>
                <a:latin typeface="Arial" charset="0"/>
                <a:ea typeface="Arial" charset="0"/>
                <a:cs typeface="Arial" charset="0"/>
              </a:rPr>
              <a:t> Y </a:t>
            </a:r>
            <a:r>
              <a:rPr lang="en-US" sz="2800" b="1" dirty="0" err="1">
                <a:solidFill>
                  <a:schemeClr val="bg1"/>
                </a:solidFill>
                <a:latin typeface="Arial" charset="0"/>
                <a:ea typeface="Arial" charset="0"/>
                <a:cs typeface="Arial" charset="0"/>
              </a:rPr>
              <a:t>tế</a:t>
            </a:r>
            <a:endParaRPr lang="en-US" sz="28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171" y="223418"/>
            <a:ext cx="1385659" cy="1383998"/>
          </a:xfrm>
          <a:prstGeom prst="rect">
            <a:avLst/>
          </a:prstGeom>
        </p:spPr>
      </p:pic>
    </p:spTree>
    <p:extLst>
      <p:ext uri="{BB962C8B-B14F-4D97-AF65-F5344CB8AC3E}">
        <p14:creationId xmlns:p14="http://schemas.microsoft.com/office/powerpoint/2010/main" val="367365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p:cNvSpPr/>
          <p:nvPr/>
        </p:nvSpPr>
        <p:spPr>
          <a:xfrm>
            <a:off x="3178630" y="6332148"/>
            <a:ext cx="972457" cy="52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 name="Rectangle 4"/>
          <p:cNvSpPr/>
          <p:nvPr/>
        </p:nvSpPr>
        <p:spPr>
          <a:xfrm>
            <a:off x="4151088" y="6094666"/>
            <a:ext cx="972457" cy="76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6" name="Rectangle 5"/>
          <p:cNvSpPr/>
          <p:nvPr/>
        </p:nvSpPr>
        <p:spPr>
          <a:xfrm>
            <a:off x="5123545" y="5936345"/>
            <a:ext cx="972457" cy="92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Rectangle 6"/>
          <p:cNvSpPr/>
          <p:nvPr/>
        </p:nvSpPr>
        <p:spPr>
          <a:xfrm>
            <a:off x="6096001" y="6094666"/>
            <a:ext cx="972457" cy="76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 name="Rectangle 7"/>
          <p:cNvSpPr/>
          <p:nvPr/>
        </p:nvSpPr>
        <p:spPr>
          <a:xfrm>
            <a:off x="7068458" y="6442407"/>
            <a:ext cx="972457" cy="4155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 name="Rectangle 8"/>
          <p:cNvSpPr/>
          <p:nvPr/>
        </p:nvSpPr>
        <p:spPr>
          <a:xfrm>
            <a:off x="8040916" y="6564417"/>
            <a:ext cx="972457" cy="2935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169" y="128528"/>
            <a:ext cx="1385659" cy="1383998"/>
          </a:xfrm>
          <a:prstGeom prst="rect">
            <a:avLst/>
          </a:prstGeom>
        </p:spPr>
      </p:pic>
      <p:sp>
        <p:nvSpPr>
          <p:cNvPr id="19" name="Rectangle 18"/>
          <p:cNvSpPr/>
          <p:nvPr/>
        </p:nvSpPr>
        <p:spPr>
          <a:xfrm>
            <a:off x="1" y="2745706"/>
            <a:ext cx="12191999" cy="628955"/>
          </a:xfrm>
          <a:prstGeom prst="rect">
            <a:avLst/>
          </a:prstGeom>
        </p:spPr>
        <p:txBody>
          <a:bodyPr wrap="square">
            <a:spAutoFit/>
          </a:bodyPr>
          <a:lstStyle/>
          <a:p>
            <a:pPr algn="ctr" defTabSz="914377">
              <a:lnSpc>
                <a:spcPct val="120000"/>
              </a:lnSpc>
              <a:spcBef>
                <a:spcPct val="0"/>
              </a:spcBef>
            </a:pPr>
            <a:r>
              <a:rPr lang="en-US" sz="3200" b="1" dirty="0">
                <a:solidFill>
                  <a:schemeClr val="bg1"/>
                </a:solidFill>
                <a:latin typeface="Arial" charset="0"/>
                <a:ea typeface="Arial" charset="0"/>
                <a:cs typeface="Arial" charset="0"/>
              </a:rPr>
              <a:t>CÁC HOẠT ĐỘNG PHÒNG, CHỐNG DỊCH ĐÃ TRIỂN KHAI</a:t>
            </a:r>
          </a:p>
        </p:txBody>
      </p:sp>
    </p:spTree>
    <p:extLst>
      <p:ext uri="{BB962C8B-B14F-4D97-AF65-F5344CB8AC3E}">
        <p14:creationId xmlns:p14="http://schemas.microsoft.com/office/powerpoint/2010/main" val="187540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30"/>
          <p:cNvSpPr txBox="1">
            <a:spLocks/>
          </p:cNvSpPr>
          <p:nvPr/>
        </p:nvSpPr>
        <p:spPr>
          <a:xfrm>
            <a:off x="909729" y="305918"/>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Arial" charset="0"/>
                <a:ea typeface="Arial" charset="0"/>
                <a:cs typeface="Arial" charset="0"/>
              </a:rPr>
              <a:t>Công</a:t>
            </a:r>
            <a:r>
              <a:rPr lang="en-US" sz="3600" b="1" dirty="0">
                <a:latin typeface="Arial" charset="0"/>
                <a:ea typeface="Arial" charset="0"/>
                <a:cs typeface="Arial" charset="0"/>
              </a:rPr>
              <a:t> </a:t>
            </a:r>
            <a:r>
              <a:rPr lang="en-US" sz="3600" b="1" dirty="0" err="1">
                <a:latin typeface="Arial" charset="0"/>
                <a:ea typeface="Arial" charset="0"/>
                <a:cs typeface="Arial" charset="0"/>
              </a:rPr>
              <a:t>tác</a:t>
            </a:r>
            <a:r>
              <a:rPr lang="en-US" sz="3600" b="1" dirty="0">
                <a:latin typeface="Arial" charset="0"/>
                <a:ea typeface="Arial" charset="0"/>
                <a:cs typeface="Arial" charset="0"/>
              </a:rPr>
              <a:t> </a:t>
            </a:r>
            <a:r>
              <a:rPr lang="en-US" sz="3600" b="1" dirty="0" err="1">
                <a:latin typeface="Arial" charset="0"/>
                <a:ea typeface="Arial" charset="0"/>
                <a:cs typeface="Arial" charset="0"/>
              </a:rPr>
              <a:t>chỉ</a:t>
            </a:r>
            <a:r>
              <a:rPr lang="en-US" sz="3600" b="1" dirty="0">
                <a:latin typeface="Arial" charset="0"/>
                <a:ea typeface="Arial" charset="0"/>
                <a:cs typeface="Arial" charset="0"/>
              </a:rPr>
              <a:t> </a:t>
            </a:r>
            <a:r>
              <a:rPr lang="en-US" sz="3600" b="1" dirty="0" err="1">
                <a:latin typeface="Arial" charset="0"/>
                <a:ea typeface="Arial" charset="0"/>
                <a:cs typeface="Arial" charset="0"/>
              </a:rPr>
              <a:t>đạo</a:t>
            </a:r>
            <a:r>
              <a:rPr lang="en-US" sz="3600" b="1" dirty="0">
                <a:latin typeface="Arial" charset="0"/>
                <a:ea typeface="Arial" charset="0"/>
                <a:cs typeface="Arial" charset="0"/>
              </a:rPr>
              <a:t> </a:t>
            </a:r>
            <a:r>
              <a:rPr lang="en-US" sz="3600" b="1" dirty="0" err="1">
                <a:latin typeface="Arial" charset="0"/>
                <a:ea typeface="Arial" charset="0"/>
                <a:cs typeface="Arial" charset="0"/>
              </a:rPr>
              <a:t>điều</a:t>
            </a:r>
            <a:r>
              <a:rPr lang="en-US" sz="3600" b="1" dirty="0">
                <a:latin typeface="Arial" charset="0"/>
                <a:ea typeface="Arial" charset="0"/>
                <a:cs typeface="Arial" charset="0"/>
              </a:rPr>
              <a:t> </a:t>
            </a:r>
            <a:r>
              <a:rPr lang="en-US" sz="3600" b="1" dirty="0" err="1">
                <a:latin typeface="Arial" charset="0"/>
                <a:ea typeface="Arial" charset="0"/>
                <a:cs typeface="Arial" charset="0"/>
              </a:rPr>
              <a:t>hành</a:t>
            </a:r>
            <a:endParaRPr lang="id-ID" sz="3600" b="1" dirty="0">
              <a:latin typeface="Arial" charset="0"/>
              <a:ea typeface="Arial" charset="0"/>
              <a:cs typeface="Arial" charset="0"/>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23" name="Rectangle 22"/>
          <p:cNvSpPr/>
          <p:nvPr/>
        </p:nvSpPr>
        <p:spPr>
          <a:xfrm>
            <a:off x="5368139" y="1808612"/>
            <a:ext cx="6487887" cy="3631763"/>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US" sz="2100" dirty="0" err="1">
                <a:latin typeface="Arial" panose="020B0604020202020204" pitchFamily="34" charset="0"/>
                <a:ea typeface="Times New Roman" panose="02020603050405020304" pitchFamily="18" charset="0"/>
                <a:cs typeface="Arial" panose="020B0604020202020204" pitchFamily="34" charset="0"/>
              </a:rPr>
              <a:t>Tham</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mưu</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Chính</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phủ</a:t>
            </a:r>
            <a:r>
              <a:rPr lang="en-US" sz="2100" dirty="0">
                <a:latin typeface="Arial" panose="020B0604020202020204" pitchFamily="34" charset="0"/>
                <a:ea typeface="Times New Roman" panose="02020603050405020304" pitchFamily="18" charset="0"/>
                <a:cs typeface="Arial" panose="020B0604020202020204" pitchFamily="34" charset="0"/>
              </a:rPr>
              <a:t> ban </a:t>
            </a:r>
            <a:r>
              <a:rPr lang="en-US" sz="2100" dirty="0" err="1">
                <a:latin typeface="Arial" panose="020B0604020202020204" pitchFamily="34" charset="0"/>
                <a:ea typeface="Times New Roman" panose="02020603050405020304" pitchFamily="18" charset="0"/>
                <a:cs typeface="Arial" panose="020B0604020202020204" pitchFamily="34" charset="0"/>
              </a:rPr>
              <a:t>hành</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Nghị</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quyết</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Quyết</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định</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và</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văn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bản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chỉ</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đạo</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bộ</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ngành</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địa</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phương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triển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khai</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công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phòng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chống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dịch</a:t>
            </a:r>
            <a:r>
              <a:rPr lang="pt-BR" sz="2100" dirty="0">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ts val="600"/>
              </a:spcBef>
              <a:spcAft>
                <a:spcPts val="600"/>
              </a:spcAft>
              <a:buFont typeface="Arial" panose="020B0604020202020204" pitchFamily="34" charset="0"/>
              <a:buChar char="•"/>
            </a:pPr>
            <a:r>
              <a:rPr lang="pt-BR" sz="2100" dirty="0">
                <a:latin typeface="Arial" panose="020B0604020202020204" pitchFamily="34" charset="0"/>
                <a:ea typeface="Times New Roman" panose="02020603050405020304" pitchFamily="18" charset="0"/>
                <a:cs typeface="Arial" panose="020B0604020202020204" pitchFamily="34" charset="0"/>
              </a:rPr>
              <a:t>Xây dựng, tổ chức triển khai Kế hoạch PCD từ đầu năm;  ban hành</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văn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bản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chỉ</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đạo</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địa</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phương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triển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khai</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công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phòng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chống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dịch</a:t>
            </a:r>
            <a:r>
              <a:rPr lang="en-US" sz="2100" dirty="0">
                <a:latin typeface="Arial" panose="020B0604020202020204" pitchFamily="34" charset="0"/>
                <a:ea typeface="Times New Roman" panose="02020603050405020304" pitchFamily="18" charset="0"/>
                <a:cs typeface="Arial" panose="020B0604020202020204" pitchFamily="34" charset="0"/>
              </a:rPr>
              <a:t>;</a:t>
            </a:r>
            <a:endParaRPr lang="pt-BR" sz="21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600"/>
              </a:spcBef>
              <a:spcAft>
                <a:spcPts val="600"/>
              </a:spcAft>
              <a:buFont typeface="Arial" panose="020B0604020202020204" pitchFamily="34" charset="0"/>
              <a:buChar char="•"/>
            </a:pPr>
            <a:r>
              <a:rPr lang="en-US" sz="2100" dirty="0" err="1">
                <a:latin typeface="Arial" panose="020B0604020202020204" pitchFamily="34" charset="0"/>
                <a:ea typeface="Times New Roman" panose="02020603050405020304" pitchFamily="18" charset="0"/>
                <a:cs typeface="Arial" panose="020B0604020202020204" pitchFamily="34" charset="0"/>
              </a:rPr>
              <a:t>Định</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kỳ</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pt-BR" sz="2100" dirty="0">
                <a:latin typeface="Arial" panose="020B0604020202020204" pitchFamily="34" charset="0"/>
                <a:ea typeface="Times New Roman" panose="02020603050405020304" pitchFamily="18" charset="0"/>
                <a:cs typeface="Arial" panose="020B0604020202020204" pitchFamily="34" charset="0"/>
              </a:rPr>
              <a:t>báo cáo Trung ương, Chính phủ, Thủ tướng Chính phủ về công tác phòng, chống dịch và thường xuyên cung cấp thông tin gửi các đại biểu Quốc hội, các cơ quan truyền thông, báo chí.</a:t>
            </a:r>
            <a:endParaRPr lang="en-US" sz="2100" dirty="0">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9599" y="1235288"/>
            <a:ext cx="4487554" cy="2389206"/>
          </a:xfrm>
          <a:prstGeom prst="rect">
            <a:avLst/>
          </a:prstGeom>
        </p:spPr>
      </p:pic>
      <p:grpSp>
        <p:nvGrpSpPr>
          <p:cNvPr id="33" name="Group 32"/>
          <p:cNvGrpSpPr/>
          <p:nvPr/>
        </p:nvGrpSpPr>
        <p:grpSpPr>
          <a:xfrm>
            <a:off x="338613" y="3604180"/>
            <a:ext cx="4892103" cy="3184353"/>
            <a:chOff x="7097486" y="3673647"/>
            <a:chExt cx="4892103" cy="3184353"/>
          </a:xfrm>
        </p:grpSpPr>
        <p:pic>
          <p:nvPicPr>
            <p:cNvPr id="32" name="Picture 3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97486" y="3673647"/>
              <a:ext cx="1661986" cy="235857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7515" y="4230278"/>
              <a:ext cx="1791827" cy="2263475"/>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6931" y="4455886"/>
              <a:ext cx="1882658" cy="2402114"/>
            </a:xfrm>
            <a:prstGeom prst="rect">
              <a:avLst/>
            </a:prstGeom>
          </p:spPr>
        </p:pic>
      </p:grpSp>
    </p:spTree>
    <p:extLst>
      <p:ext uri="{BB962C8B-B14F-4D97-AF65-F5344CB8AC3E}">
        <p14:creationId xmlns:p14="http://schemas.microsoft.com/office/powerpoint/2010/main" val="248906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30"/>
          <p:cNvSpPr txBox="1">
            <a:spLocks/>
          </p:cNvSpPr>
          <p:nvPr/>
        </p:nvSpPr>
        <p:spPr>
          <a:xfrm>
            <a:off x="909729" y="305918"/>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Arial" charset="0"/>
                <a:ea typeface="Arial" charset="0"/>
                <a:cs typeface="Arial" charset="0"/>
              </a:rPr>
              <a:t>Công</a:t>
            </a:r>
            <a:r>
              <a:rPr lang="en-US" sz="3600" b="1" dirty="0">
                <a:latin typeface="Arial" charset="0"/>
                <a:ea typeface="Arial" charset="0"/>
                <a:cs typeface="Arial" charset="0"/>
              </a:rPr>
              <a:t> </a:t>
            </a:r>
            <a:r>
              <a:rPr lang="en-US" sz="3600" b="1" dirty="0" err="1">
                <a:latin typeface="Arial" charset="0"/>
                <a:ea typeface="Arial" charset="0"/>
                <a:cs typeface="Arial" charset="0"/>
              </a:rPr>
              <a:t>tác</a:t>
            </a:r>
            <a:r>
              <a:rPr lang="en-US" sz="3600" b="1" dirty="0">
                <a:latin typeface="Arial" charset="0"/>
                <a:ea typeface="Arial" charset="0"/>
                <a:cs typeface="Arial" charset="0"/>
              </a:rPr>
              <a:t> </a:t>
            </a:r>
            <a:r>
              <a:rPr lang="en-US" sz="3600" b="1" dirty="0" err="1">
                <a:latin typeface="Arial" charset="0"/>
                <a:ea typeface="Arial" charset="0"/>
                <a:cs typeface="Arial" charset="0"/>
              </a:rPr>
              <a:t>chỉ</a:t>
            </a:r>
            <a:r>
              <a:rPr lang="en-US" sz="3600" b="1" dirty="0">
                <a:latin typeface="Arial" charset="0"/>
                <a:ea typeface="Arial" charset="0"/>
                <a:cs typeface="Arial" charset="0"/>
              </a:rPr>
              <a:t> </a:t>
            </a:r>
            <a:r>
              <a:rPr lang="en-US" sz="3600" b="1" dirty="0" err="1">
                <a:latin typeface="Arial" charset="0"/>
                <a:ea typeface="Arial" charset="0"/>
                <a:cs typeface="Arial" charset="0"/>
              </a:rPr>
              <a:t>đạo</a:t>
            </a:r>
            <a:r>
              <a:rPr lang="en-US" sz="3600" b="1" dirty="0">
                <a:latin typeface="Arial" charset="0"/>
                <a:ea typeface="Arial" charset="0"/>
                <a:cs typeface="Arial" charset="0"/>
              </a:rPr>
              <a:t> </a:t>
            </a:r>
            <a:r>
              <a:rPr lang="en-US" sz="3600" b="1" dirty="0" err="1">
                <a:latin typeface="Arial" charset="0"/>
                <a:ea typeface="Arial" charset="0"/>
                <a:cs typeface="Arial" charset="0"/>
              </a:rPr>
              <a:t>điều</a:t>
            </a:r>
            <a:r>
              <a:rPr lang="en-US" sz="3600" b="1" dirty="0">
                <a:latin typeface="Arial" charset="0"/>
                <a:ea typeface="Arial" charset="0"/>
                <a:cs typeface="Arial" charset="0"/>
              </a:rPr>
              <a:t> </a:t>
            </a:r>
            <a:r>
              <a:rPr lang="en-US" sz="3600" b="1" dirty="0" err="1">
                <a:latin typeface="Arial" charset="0"/>
                <a:ea typeface="Arial" charset="0"/>
                <a:cs typeface="Arial" charset="0"/>
              </a:rPr>
              <a:t>hành</a:t>
            </a:r>
            <a:endParaRPr lang="id-ID" sz="3600" b="1" dirty="0">
              <a:latin typeface="Arial" charset="0"/>
              <a:ea typeface="Arial" charset="0"/>
              <a:cs typeface="Arial" charset="0"/>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23" name="Rectangle 22"/>
          <p:cNvSpPr/>
          <p:nvPr/>
        </p:nvSpPr>
        <p:spPr>
          <a:xfrm>
            <a:off x="338613" y="1103258"/>
            <a:ext cx="7524022" cy="3308598"/>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US" sz="2100" dirty="0" err="1">
                <a:latin typeface="Arial" panose="020B0604020202020204" pitchFamily="34" charset="0"/>
                <a:ea typeface="Times New Roman" panose="02020603050405020304" pitchFamily="18" charset="0"/>
                <a:cs typeface="Arial" panose="020B0604020202020204" pitchFamily="34" charset="0"/>
              </a:rPr>
              <a:t>Tổ</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chức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đoàn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kiểm</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tra</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giám</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sát</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hỗ</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trợ</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công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phòng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chống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dịch</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chỉ</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đạo</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đơn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vị</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trực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tiếp</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hỗ</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trợ</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địa</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phương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sq-AL" sz="2100" dirty="0">
                <a:latin typeface="Arial" panose="020B0604020202020204" pitchFamily="34" charset="0"/>
                <a:ea typeface="Times New Roman" panose="02020603050405020304" pitchFamily="18" charset="0"/>
                <a:cs typeface="Arial" panose="020B0604020202020204" pitchFamily="34" charset="0"/>
              </a:rPr>
              <a:t>phối hợp với các bộ, ngành, địa phương triển khai các hoạt động phòng, chống dịch</a:t>
            </a:r>
            <a:r>
              <a:rPr lang="en-US" sz="2100" dirty="0">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ts val="600"/>
              </a:spcBef>
              <a:spcAft>
                <a:spcPts val="600"/>
              </a:spcAft>
              <a:buFont typeface="Arial" panose="020B0604020202020204" pitchFamily="34" charset="0"/>
              <a:buChar char="•"/>
            </a:pPr>
            <a:r>
              <a:rPr lang="en-US" sz="2100" dirty="0" err="1">
                <a:latin typeface="Arial" panose="020B0604020202020204" pitchFamily="34" charset="0"/>
                <a:ea typeface="Times New Roman" panose="02020603050405020304" pitchFamily="18" charset="0"/>
                <a:cs typeface="Arial" panose="020B0604020202020204" pitchFamily="34" charset="0"/>
              </a:rPr>
              <a:t>Tổ</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chức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giao</a:t>
            </a:r>
            <a:r>
              <a:rPr lang="en-US" sz="2100" dirty="0">
                <a:latin typeface="Arial" panose="020B0604020202020204" pitchFamily="34" charset="0"/>
                <a:ea typeface="Times New Roman" panose="02020603050405020304" pitchFamily="18" charset="0"/>
                <a:cs typeface="Arial" panose="020B0604020202020204" pitchFamily="34" charset="0"/>
              </a:rPr>
              <a:t> ban, </a:t>
            </a:r>
            <a:r>
              <a:rPr lang="en-US" sz="2100" dirty="0" err="1">
                <a:latin typeface="Arial" panose="020B0604020202020204" pitchFamily="34" charset="0"/>
                <a:ea typeface="Times New Roman" panose="02020603050405020304" pitchFamily="18" charset="0"/>
                <a:cs typeface="Arial" panose="020B0604020202020204" pitchFamily="34" charset="0"/>
              </a:rPr>
              <a:t>hội</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nghị</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hội</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thảo</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đào</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tạo</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tập</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huấn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và</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tổ</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chức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cuộc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họp</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tham</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vấn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với</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các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tổ</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chức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chuyên</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gia</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trong</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nước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và</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quốc</a:t>
            </a:r>
            <a:r>
              <a:rPr lang="en-US" sz="2100" dirty="0">
                <a:latin typeface="Arial" panose="020B0604020202020204" pitchFamily="34" charset="0"/>
                <a:ea typeface="Times New Roman" panose="02020603050405020304" pitchFamily="18" charset="0"/>
                <a:cs typeface="Arial" panose="020B0604020202020204" pitchFamily="34" charset="0"/>
              </a:rPr>
              <a:t> </a:t>
            </a:r>
            <a:r>
              <a:rPr lang="en-US" sz="2100" dirty="0" err="1">
                <a:latin typeface="Arial" panose="020B0604020202020204" pitchFamily="34" charset="0"/>
                <a:ea typeface="Times New Roman" panose="02020603050405020304" pitchFamily="18" charset="0"/>
                <a:cs typeface="Arial" panose="020B0604020202020204" pitchFamily="34" charset="0"/>
              </a:rPr>
              <a:t>tế</a:t>
            </a:r>
            <a:r>
              <a:rPr lang="en-US" sz="2100" dirty="0">
                <a:latin typeface="Arial" panose="020B0604020202020204" pitchFamily="34" charset="0"/>
                <a:ea typeface="Times New Roman" panose="02020603050405020304" pitchFamily="18" charset="0"/>
                <a:cs typeface="Arial" panose="020B0604020202020204" pitchFamily="34" charset="0"/>
              </a:rPr>
              <a:t>;</a:t>
            </a:r>
            <a:endParaRPr lang="pt-BR" sz="21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600"/>
              </a:spcBef>
              <a:spcAft>
                <a:spcPts val="600"/>
              </a:spcAft>
              <a:buFont typeface="Arial" panose="020B0604020202020204" pitchFamily="34" charset="0"/>
              <a:buChar char="•"/>
            </a:pPr>
            <a:r>
              <a:rPr lang="pt-BR" sz="2100" dirty="0">
                <a:latin typeface="Arial" panose="020B0604020202020204" pitchFamily="34" charset="0"/>
                <a:ea typeface="Times New Roman" panose="02020603050405020304" pitchFamily="18" charset="0"/>
                <a:cs typeface="Arial" panose="020B0604020202020204" pitchFamily="34" charset="0"/>
              </a:rPr>
              <a:t>Chỉ đạo các địa phương thực hiện 04 tại chỗ, đảm bảo hậu cần cho công tác phòng, chống dịch.</a:t>
            </a:r>
            <a:endParaRPr lang="en-US" sz="2100" dirty="0">
              <a:latin typeface="Arial" panose="020B0604020202020204" pitchFamily="34" charset="0"/>
              <a:ea typeface="Times New Roman" panose="02020603050405020304" pitchFamily="18" charset="0"/>
              <a:cs typeface="Arial" panose="020B0604020202020204" pitchFamily="34" charset="0"/>
            </a:endParaRPr>
          </a:p>
        </p:txBody>
      </p:sp>
      <p:pic>
        <p:nvPicPr>
          <p:cNvPr id="2052" name="Picture 4" descr="Quyền Bộ trưởng Bộ Y tế: Đắk Lắk chủ động đi trước một bước trong phòng, chống dịch; Đẩy nhanh hơn tiêm vaccine COVID-19 - Ảnh 6."/>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138068" y="780274"/>
            <a:ext cx="3457032" cy="18867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yền Bộ trưởng Bộ Y tế Đào Hồng Lan thăm, làm việc với y tế cơ sở của Đắk Lắk - Ảnh 4."/>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138068" y="2755900"/>
            <a:ext cx="3457032" cy="18584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635" y="4703236"/>
            <a:ext cx="3556000" cy="191936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068" y="4703236"/>
            <a:ext cx="3457032" cy="1889285"/>
          </a:xfrm>
          <a:prstGeom prst="rect">
            <a:avLst/>
          </a:prstGeom>
        </p:spPr>
      </p:pic>
      <p:pic>
        <p:nvPicPr>
          <p:cNvPr id="2" name="Picture 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57200" y="4652436"/>
            <a:ext cx="3574003" cy="1920772"/>
          </a:xfrm>
          <a:prstGeom prst="rect">
            <a:avLst/>
          </a:prstGeom>
        </p:spPr>
      </p:pic>
    </p:spTree>
    <p:extLst>
      <p:ext uri="{BB962C8B-B14F-4D97-AF65-F5344CB8AC3E}">
        <p14:creationId xmlns:p14="http://schemas.microsoft.com/office/powerpoint/2010/main" val="67985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30">
            <a:extLst>
              <a:ext uri="{FF2B5EF4-FFF2-40B4-BE49-F238E27FC236}">
                <a16:creationId xmlns:a16="http://schemas.microsoft.com/office/drawing/2014/main" id="{4FA0563C-80F7-2B7A-F885-91DDF9B088F5}"/>
              </a:ext>
            </a:extLst>
          </p:cNvPr>
          <p:cNvSpPr txBox="1">
            <a:spLocks/>
          </p:cNvSpPr>
          <p:nvPr/>
        </p:nvSpPr>
        <p:spPr>
          <a:xfrm>
            <a:off x="927189" y="289944"/>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Arial" charset="0"/>
                <a:ea typeface="Arial" charset="0"/>
                <a:cs typeface="Arial" charset="0"/>
              </a:rPr>
              <a:t>Công</a:t>
            </a:r>
            <a:r>
              <a:rPr lang="en-US" sz="3600" b="1" dirty="0">
                <a:latin typeface="Arial" charset="0"/>
                <a:ea typeface="Arial" charset="0"/>
                <a:cs typeface="Arial" charset="0"/>
              </a:rPr>
              <a:t> </a:t>
            </a:r>
            <a:r>
              <a:rPr lang="en-US" sz="3600" b="1" dirty="0" err="1">
                <a:latin typeface="Arial" charset="0"/>
                <a:ea typeface="Arial" charset="0"/>
                <a:cs typeface="Arial" charset="0"/>
              </a:rPr>
              <a:t>tác</a:t>
            </a:r>
            <a:r>
              <a:rPr lang="en-US" sz="3600" b="1" dirty="0">
                <a:latin typeface="Arial" charset="0"/>
                <a:ea typeface="Arial" charset="0"/>
                <a:cs typeface="Arial" charset="0"/>
              </a:rPr>
              <a:t> </a:t>
            </a:r>
            <a:r>
              <a:rPr lang="en-US" sz="3600" b="1" dirty="0" err="1">
                <a:latin typeface="Arial" charset="0"/>
                <a:ea typeface="Arial" charset="0"/>
                <a:cs typeface="Arial" charset="0"/>
              </a:rPr>
              <a:t>chuyên</a:t>
            </a:r>
            <a:r>
              <a:rPr lang="en-US" sz="3600" b="1" dirty="0">
                <a:latin typeface="Arial" charset="0"/>
                <a:ea typeface="Arial" charset="0"/>
                <a:cs typeface="Arial" charset="0"/>
              </a:rPr>
              <a:t> </a:t>
            </a:r>
            <a:r>
              <a:rPr lang="en-US" sz="3600" b="1" dirty="0" err="1">
                <a:latin typeface="Arial" charset="0"/>
                <a:ea typeface="Arial" charset="0"/>
                <a:cs typeface="Arial" charset="0"/>
              </a:rPr>
              <a:t>môn</a:t>
            </a:r>
            <a:r>
              <a:rPr lang="en-US" sz="3600" b="1" dirty="0">
                <a:latin typeface="Arial" charset="0"/>
                <a:ea typeface="Arial" charset="0"/>
                <a:cs typeface="Arial" charset="0"/>
              </a:rPr>
              <a:t>, </a:t>
            </a:r>
            <a:r>
              <a:rPr lang="en-US" sz="3600" b="1" dirty="0" err="1">
                <a:latin typeface="Arial" charset="0"/>
                <a:ea typeface="Arial" charset="0"/>
                <a:cs typeface="Arial" charset="0"/>
              </a:rPr>
              <a:t>kỹ</a:t>
            </a:r>
            <a:r>
              <a:rPr lang="en-US" sz="3600" b="1" dirty="0">
                <a:latin typeface="Arial" charset="0"/>
                <a:ea typeface="Arial" charset="0"/>
                <a:cs typeface="Arial" charset="0"/>
              </a:rPr>
              <a:t> </a:t>
            </a:r>
            <a:r>
              <a:rPr lang="en-US" sz="3600" b="1" dirty="0" err="1">
                <a:latin typeface="Arial" charset="0"/>
                <a:ea typeface="Arial" charset="0"/>
                <a:cs typeface="Arial" charset="0"/>
              </a:rPr>
              <a:t>thuật</a:t>
            </a:r>
            <a:r>
              <a:rPr lang="en-US" sz="3600" b="1" dirty="0">
                <a:latin typeface="Arial" charset="0"/>
                <a:ea typeface="Arial" charset="0"/>
                <a:cs typeface="Arial" charset="0"/>
              </a:rPr>
              <a:t> </a:t>
            </a:r>
            <a:r>
              <a:rPr lang="en-US" sz="3600" b="1" dirty="0" err="1">
                <a:latin typeface="Arial" charset="0"/>
                <a:ea typeface="Arial" charset="0"/>
                <a:cs typeface="Arial" charset="0"/>
              </a:rPr>
              <a:t>và</a:t>
            </a:r>
            <a:r>
              <a:rPr lang="en-US" sz="3600" b="1" dirty="0">
                <a:latin typeface="Arial" charset="0"/>
                <a:ea typeface="Arial" charset="0"/>
                <a:cs typeface="Arial" charset="0"/>
              </a:rPr>
              <a:t> </a:t>
            </a:r>
            <a:r>
              <a:rPr lang="en-US" sz="3600" b="1" dirty="0" err="1">
                <a:latin typeface="Arial" charset="0"/>
                <a:ea typeface="Arial" charset="0"/>
                <a:cs typeface="Arial" charset="0"/>
              </a:rPr>
              <a:t>hậu</a:t>
            </a:r>
            <a:r>
              <a:rPr lang="en-US" sz="3600" b="1" dirty="0">
                <a:latin typeface="Arial" charset="0"/>
                <a:ea typeface="Arial" charset="0"/>
                <a:cs typeface="Arial" charset="0"/>
              </a:rPr>
              <a:t> </a:t>
            </a:r>
            <a:r>
              <a:rPr lang="en-US" sz="3600" b="1" dirty="0" err="1">
                <a:latin typeface="Arial" charset="0"/>
                <a:ea typeface="Arial" charset="0"/>
                <a:cs typeface="Arial" charset="0"/>
              </a:rPr>
              <a:t>cần</a:t>
            </a:r>
            <a:endParaRPr lang="id-ID" sz="3600" b="1" dirty="0">
              <a:latin typeface="Arial" charset="0"/>
              <a:ea typeface="Arial" charset="0"/>
              <a:cs typeface="Arial" charset="0"/>
            </a:endParaRPr>
          </a:p>
        </p:txBody>
      </p:sp>
      <p:pic>
        <p:nvPicPr>
          <p:cNvPr id="52" name="Picture 51">
            <a:extLst>
              <a:ext uri="{FF2B5EF4-FFF2-40B4-BE49-F238E27FC236}">
                <a16:creationId xmlns:a16="http://schemas.microsoft.com/office/drawing/2014/main" id="{2CC8B94F-2A0B-130D-0C43-7C112DFEC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grpSp>
        <p:nvGrpSpPr>
          <p:cNvPr id="58" name="Group 57"/>
          <p:cNvGrpSpPr/>
          <p:nvPr/>
        </p:nvGrpSpPr>
        <p:grpSpPr>
          <a:xfrm>
            <a:off x="338613" y="1113834"/>
            <a:ext cx="11453261" cy="5399122"/>
            <a:chOff x="338613" y="1113834"/>
            <a:chExt cx="11453261" cy="5399122"/>
          </a:xfrm>
        </p:grpSpPr>
        <p:grpSp>
          <p:nvGrpSpPr>
            <p:cNvPr id="54" name="Group 53"/>
            <p:cNvGrpSpPr/>
            <p:nvPr/>
          </p:nvGrpSpPr>
          <p:grpSpPr>
            <a:xfrm>
              <a:off x="338613" y="1113834"/>
              <a:ext cx="11453261" cy="914400"/>
              <a:chOff x="315545" y="1164634"/>
              <a:chExt cx="11453261" cy="914400"/>
            </a:xfrm>
          </p:grpSpPr>
          <p:grpSp>
            <p:nvGrpSpPr>
              <p:cNvPr id="38" name="Group 37"/>
              <p:cNvGrpSpPr/>
              <p:nvPr/>
            </p:nvGrpSpPr>
            <p:grpSpPr>
              <a:xfrm>
                <a:off x="315545" y="1164634"/>
                <a:ext cx="914400" cy="914400"/>
                <a:chOff x="1133439" y="1882275"/>
                <a:chExt cx="1056117" cy="1056117"/>
              </a:xfrm>
            </p:grpSpPr>
            <p:grpSp>
              <p:nvGrpSpPr>
                <p:cNvPr id="37" name="Group 36"/>
                <p:cNvGrpSpPr/>
                <p:nvPr/>
              </p:nvGrpSpPr>
              <p:grpSpPr>
                <a:xfrm>
                  <a:off x="1133439" y="1882275"/>
                  <a:ext cx="1056117" cy="1056117"/>
                  <a:chOff x="1133439" y="1882275"/>
                  <a:chExt cx="1056117" cy="1056117"/>
                </a:xfrm>
              </p:grpSpPr>
              <p:sp>
                <p:nvSpPr>
                  <p:cNvPr id="15" name="Oval 14"/>
                  <p:cNvSpPr/>
                  <p:nvPr/>
                </p:nvSpPr>
                <p:spPr>
                  <a:xfrm>
                    <a:off x="1133439" y="1882275"/>
                    <a:ext cx="1056117" cy="10561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sp>
                <p:nvSpPr>
                  <p:cNvPr id="16" name="Oval 15"/>
                  <p:cNvSpPr/>
                  <p:nvPr/>
                </p:nvSpPr>
                <p:spPr>
                  <a:xfrm>
                    <a:off x="1215316" y="1958193"/>
                    <a:ext cx="852917" cy="852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grpSp>
            <p:grpSp>
              <p:nvGrpSpPr>
                <p:cNvPr id="63" name="Group 127">
                  <a:extLst>
                    <a:ext uri="{FF2B5EF4-FFF2-40B4-BE49-F238E27FC236}">
                      <a16:creationId xmlns:a16="http://schemas.microsoft.com/office/drawing/2014/main" id="{B49845D4-17D0-B5E5-D8D3-5E6C92986DB6}"/>
                    </a:ext>
                  </a:extLst>
                </p:cNvPr>
                <p:cNvGrpSpPr/>
                <p:nvPr/>
              </p:nvGrpSpPr>
              <p:grpSpPr>
                <a:xfrm>
                  <a:off x="1313024" y="2134186"/>
                  <a:ext cx="657499" cy="433947"/>
                  <a:chOff x="2141517" y="2373325"/>
                  <a:chExt cx="476251" cy="314325"/>
                </a:xfrm>
                <a:solidFill>
                  <a:schemeClr val="bg1"/>
                </a:solidFill>
              </p:grpSpPr>
              <p:sp>
                <p:nvSpPr>
                  <p:cNvPr id="64" name="Rectangle 22">
                    <a:extLst>
                      <a:ext uri="{FF2B5EF4-FFF2-40B4-BE49-F238E27FC236}">
                        <a16:creationId xmlns:a16="http://schemas.microsoft.com/office/drawing/2014/main" id="{FF7920B0-0707-27BD-528E-14C0255D2F1F}"/>
                      </a:ext>
                    </a:extLst>
                  </p:cNvPr>
                  <p:cNvSpPr>
                    <a:spLocks noChangeArrowheads="1"/>
                  </p:cNvSpPr>
                  <p:nvPr/>
                </p:nvSpPr>
                <p:spPr bwMode="auto">
                  <a:xfrm>
                    <a:off x="2200255" y="2678125"/>
                    <a:ext cx="387350" cy="9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Rectangle 23">
                    <a:extLst>
                      <a:ext uri="{FF2B5EF4-FFF2-40B4-BE49-F238E27FC236}">
                        <a16:creationId xmlns:a16="http://schemas.microsoft.com/office/drawing/2014/main" id="{1C53EDB2-0F05-0ED5-756C-0151AC4632D3}"/>
                      </a:ext>
                    </a:extLst>
                  </p:cNvPr>
                  <p:cNvSpPr>
                    <a:spLocks noChangeArrowheads="1"/>
                  </p:cNvSpPr>
                  <p:nvPr/>
                </p:nvSpPr>
                <p:spPr bwMode="auto">
                  <a:xfrm>
                    <a:off x="2517755" y="2468575"/>
                    <a:ext cx="69850" cy="20955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6" name="Rectangle 24">
                    <a:extLst>
                      <a:ext uri="{FF2B5EF4-FFF2-40B4-BE49-F238E27FC236}">
                        <a16:creationId xmlns:a16="http://schemas.microsoft.com/office/drawing/2014/main" id="{BF4E2922-AC00-A804-0BAB-62D682B48B53}"/>
                      </a:ext>
                    </a:extLst>
                  </p:cNvPr>
                  <p:cNvSpPr>
                    <a:spLocks noChangeArrowheads="1"/>
                  </p:cNvSpPr>
                  <p:nvPr/>
                </p:nvSpPr>
                <p:spPr bwMode="auto">
                  <a:xfrm>
                    <a:off x="2438380" y="2547950"/>
                    <a:ext cx="69850" cy="1301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Rectangle 25">
                    <a:extLst>
                      <a:ext uri="{FF2B5EF4-FFF2-40B4-BE49-F238E27FC236}">
                        <a16:creationId xmlns:a16="http://schemas.microsoft.com/office/drawing/2014/main" id="{F1D5EEC6-2FC9-A3E0-EDA2-B8A736C29CD7}"/>
                      </a:ext>
                    </a:extLst>
                  </p:cNvPr>
                  <p:cNvSpPr>
                    <a:spLocks noChangeArrowheads="1"/>
                  </p:cNvSpPr>
                  <p:nvPr/>
                </p:nvSpPr>
                <p:spPr bwMode="auto">
                  <a:xfrm>
                    <a:off x="2359005" y="2592400"/>
                    <a:ext cx="69850" cy="857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Rectangle 26">
                    <a:extLst>
                      <a:ext uri="{FF2B5EF4-FFF2-40B4-BE49-F238E27FC236}">
                        <a16:creationId xmlns:a16="http://schemas.microsoft.com/office/drawing/2014/main" id="{AD507C03-957F-B6D3-B35E-EAD7AF6B8255}"/>
                      </a:ext>
                    </a:extLst>
                  </p:cNvPr>
                  <p:cNvSpPr>
                    <a:spLocks noChangeArrowheads="1"/>
                  </p:cNvSpPr>
                  <p:nvPr/>
                </p:nvSpPr>
                <p:spPr bwMode="auto">
                  <a:xfrm>
                    <a:off x="2279630" y="2551125"/>
                    <a:ext cx="69850" cy="1270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9" name="Rectangle 27">
                    <a:extLst>
                      <a:ext uri="{FF2B5EF4-FFF2-40B4-BE49-F238E27FC236}">
                        <a16:creationId xmlns:a16="http://schemas.microsoft.com/office/drawing/2014/main" id="{77395643-B48F-351D-CE88-C729AEFE9465}"/>
                      </a:ext>
                    </a:extLst>
                  </p:cNvPr>
                  <p:cNvSpPr>
                    <a:spLocks noChangeArrowheads="1"/>
                  </p:cNvSpPr>
                  <p:nvPr/>
                </p:nvSpPr>
                <p:spPr bwMode="auto">
                  <a:xfrm>
                    <a:off x="2200255" y="2587637"/>
                    <a:ext cx="68263" cy="904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28">
                    <a:extLst>
                      <a:ext uri="{FF2B5EF4-FFF2-40B4-BE49-F238E27FC236}">
                        <a16:creationId xmlns:a16="http://schemas.microsoft.com/office/drawing/2014/main" id="{A4E4E6F5-1FDE-0C07-0EDE-BED3306E36F1}"/>
                      </a:ext>
                    </a:extLst>
                  </p:cNvPr>
                  <p:cNvSpPr>
                    <a:spLocks/>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29">
                    <a:extLst>
                      <a:ext uri="{FF2B5EF4-FFF2-40B4-BE49-F238E27FC236}">
                        <a16:creationId xmlns:a16="http://schemas.microsoft.com/office/drawing/2014/main" id="{94C04137-109D-DC32-A4B8-9A0D808CA913}"/>
                      </a:ext>
                    </a:extLst>
                  </p:cNvPr>
                  <p:cNvSpPr>
                    <a:spLocks/>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30">
                    <a:extLst>
                      <a:ext uri="{FF2B5EF4-FFF2-40B4-BE49-F238E27FC236}">
                        <a16:creationId xmlns:a16="http://schemas.microsoft.com/office/drawing/2014/main" id="{DF7619AE-EF8F-EA75-8172-35616DAE25BC}"/>
                      </a:ext>
                    </a:extLst>
                  </p:cNvPr>
                  <p:cNvSpPr>
                    <a:spLocks/>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 name="Rectangle 42"/>
              <p:cNvSpPr/>
              <p:nvPr/>
            </p:nvSpPr>
            <p:spPr>
              <a:xfrm>
                <a:off x="1361427" y="1272909"/>
                <a:ext cx="10407379" cy="646331"/>
              </a:xfrm>
              <a:prstGeom prst="rect">
                <a:avLst/>
              </a:prstGeom>
            </p:spPr>
            <p:txBody>
              <a:bodyPr wrap="square">
                <a:spAutoFit/>
              </a:bodyPr>
              <a:lstStyle/>
              <a:p>
                <a:pPr algn="just">
                  <a:spcBef>
                    <a:spcPts val="300"/>
                  </a:spcBef>
                  <a:spcAft>
                    <a:spcPts val="300"/>
                  </a:spcAft>
                </a:pPr>
                <a:r>
                  <a:rPr lang="en-US" dirty="0">
                    <a:latin typeface="Arial" panose="020B0604020202020204" pitchFamily="34" charset="0"/>
                    <a:ea typeface="Times New Roman" panose="02020603050405020304" pitchFamily="18" charset="0"/>
                    <a:cs typeface="Arial" panose="020B0604020202020204" pitchFamily="34" charset="0"/>
                  </a:rPr>
                  <a:t>T</a:t>
                </a:r>
                <a:r>
                  <a:rPr lang="sq-AL" dirty="0">
                    <a:latin typeface="Arial" panose="020B0604020202020204" pitchFamily="34" charset="0"/>
                    <a:ea typeface="Times New Roman" panose="02020603050405020304" pitchFamily="18" charset="0"/>
                    <a:cs typeface="Arial" panose="020B0604020202020204" pitchFamily="34" charset="0"/>
                  </a:rPr>
                  <a:t>heo dõi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chặt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chẽ</a:t>
                </a:r>
                <a:r>
                  <a:rPr lang="sq-AL" dirty="0">
                    <a:latin typeface="Arial" panose="020B0604020202020204" pitchFamily="34" charset="0"/>
                    <a:ea typeface="Times New Roman" panose="02020603050405020304" pitchFamily="18" charset="0"/>
                    <a:cs typeface="Arial" panose="020B0604020202020204" pitchFamily="34" charset="0"/>
                  </a:rPr>
                  <a:t>, bám sát các diễn biến tình hình dịch bệnh</a:t>
                </a:r>
                <a:r>
                  <a:rPr lang="en-US" dirty="0">
                    <a:latin typeface="Arial" panose="020B0604020202020204" pitchFamily="34" charset="0"/>
                    <a:ea typeface="Times New Roman" panose="02020603050405020304" pitchFamily="18" charset="0"/>
                    <a:cs typeface="Arial" panose="020B0604020202020204" pitchFamily="34" charset="0"/>
                  </a:rPr>
                  <a:t> (</a:t>
                </a:r>
                <a:r>
                  <a:rPr lang="sq-AL" dirty="0">
                    <a:latin typeface="Arial" panose="020B0604020202020204" pitchFamily="34" charset="0"/>
                    <a:ea typeface="Times New Roman" panose="02020603050405020304" pitchFamily="18" charset="0"/>
                    <a:cs typeface="Arial" panose="020B0604020202020204" pitchFamily="34" charset="0"/>
                  </a:rPr>
                  <a:t>COVID-19, đậu mùa khỉ, sốt xuất huyết, tay chân miệng, bạch hầu</a:t>
                </a:r>
                <a:r>
                  <a:rPr lang="en-US" dirty="0">
                    <a:latin typeface="Arial" panose="020B0604020202020204" pitchFamily="34" charset="0"/>
                    <a:ea typeface="Times New Roman" panose="02020603050405020304" pitchFamily="18" charset="0"/>
                    <a:cs typeface="Arial" panose="020B0604020202020204" pitchFamily="34" charset="0"/>
                  </a:rPr>
                  <a:t>…)</a:t>
                </a:r>
                <a:r>
                  <a:rPr lang="sq-AL" dirty="0">
                    <a:latin typeface="Arial" panose="020B0604020202020204" pitchFamily="34" charset="0"/>
                    <a:ea typeface="Times New Roman" panose="02020603050405020304" pitchFamily="18" charset="0"/>
                    <a:cs typeface="Arial" panose="020B0604020202020204" pitchFamily="34" charset="0"/>
                  </a:rPr>
                  <a:t>; đánh giá, phân tích, nhận định, dự báo tình hình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dịch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bệnh</a:t>
                </a:r>
                <a:r>
                  <a:rPr lang="sq-AL" dirty="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3" name="Group 52"/>
            <p:cNvGrpSpPr/>
            <p:nvPr/>
          </p:nvGrpSpPr>
          <p:grpSpPr>
            <a:xfrm>
              <a:off x="361681" y="2147693"/>
              <a:ext cx="11393938" cy="949149"/>
              <a:chOff x="364962" y="2196662"/>
              <a:chExt cx="11393938" cy="949149"/>
            </a:xfrm>
          </p:grpSpPr>
          <p:grpSp>
            <p:nvGrpSpPr>
              <p:cNvPr id="39" name="Group 38"/>
              <p:cNvGrpSpPr/>
              <p:nvPr/>
            </p:nvGrpSpPr>
            <p:grpSpPr>
              <a:xfrm>
                <a:off x="364962" y="2231411"/>
                <a:ext cx="914400" cy="914400"/>
                <a:chOff x="5248873" y="2208137"/>
                <a:chExt cx="1056117" cy="1056117"/>
              </a:xfrm>
            </p:grpSpPr>
            <p:grpSp>
              <p:nvGrpSpPr>
                <p:cNvPr id="8" name="Group 7"/>
                <p:cNvGrpSpPr/>
                <p:nvPr/>
              </p:nvGrpSpPr>
              <p:grpSpPr>
                <a:xfrm>
                  <a:off x="5248873" y="2208137"/>
                  <a:ext cx="1056117" cy="1056117"/>
                  <a:chOff x="1619672" y="1275607"/>
                  <a:chExt cx="792088" cy="792088"/>
                </a:xfrm>
              </p:grpSpPr>
              <p:sp>
                <p:nvSpPr>
                  <p:cNvPr id="10" name="Oval 9"/>
                  <p:cNvSpPr/>
                  <p:nvPr/>
                </p:nvSpPr>
                <p:spPr>
                  <a:xfrm>
                    <a:off x="1619672" y="1275607"/>
                    <a:ext cx="792088" cy="79208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sp>
                <p:nvSpPr>
                  <p:cNvPr id="11" name="Oval 10"/>
                  <p:cNvSpPr/>
                  <p:nvPr/>
                </p:nvSpPr>
                <p:spPr>
                  <a:xfrm>
                    <a:off x="1695872" y="1351806"/>
                    <a:ext cx="639688" cy="6396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grpSp>
            <p:sp>
              <p:nvSpPr>
                <p:cNvPr id="74" name="Freeform 23">
                  <a:extLst>
                    <a:ext uri="{FF2B5EF4-FFF2-40B4-BE49-F238E27FC236}">
                      <a16:creationId xmlns:a16="http://schemas.microsoft.com/office/drawing/2014/main" id="{632123A4-CFA4-1B2E-91FA-3ECAC11FB424}"/>
                    </a:ext>
                  </a:extLst>
                </p:cNvPr>
                <p:cNvSpPr>
                  <a:spLocks noEditPoints="1"/>
                </p:cNvSpPr>
                <p:nvPr/>
              </p:nvSpPr>
              <p:spPr bwMode="auto">
                <a:xfrm>
                  <a:off x="5516351" y="2479689"/>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 name="Rectangle 43"/>
              <p:cNvSpPr/>
              <p:nvPr/>
            </p:nvSpPr>
            <p:spPr>
              <a:xfrm>
                <a:off x="1412758" y="2196662"/>
                <a:ext cx="10346142" cy="923330"/>
              </a:xfrm>
              <a:prstGeom prst="rect">
                <a:avLst/>
              </a:prstGeom>
            </p:spPr>
            <p:txBody>
              <a:bodyPr wrap="square">
                <a:spAutoFit/>
              </a:bodyPr>
              <a:lstStyle/>
              <a:p>
                <a:pPr algn="just">
                  <a:spcBef>
                    <a:spcPts val="300"/>
                  </a:spcBef>
                  <a:spcAft>
                    <a:spcPts val="300"/>
                  </a:spcAft>
                </a:pPr>
                <a:r>
                  <a:rPr lang="en-US" dirty="0">
                    <a:latin typeface="Arial" panose="020B0604020202020204" pitchFamily="34" charset="0"/>
                    <a:ea typeface="Times New Roman" panose="02020603050405020304" pitchFamily="18" charset="0"/>
                    <a:cs typeface="Arial" panose="020B0604020202020204" pitchFamily="34" charset="0"/>
                  </a:rPr>
                  <a:t>Đ</a:t>
                </a:r>
                <a:r>
                  <a:rPr lang="sq-AL" dirty="0">
                    <a:latin typeface="Arial" panose="020B0604020202020204" pitchFamily="34" charset="0"/>
                    <a:ea typeface="Times New Roman" panose="02020603050405020304" pitchFamily="18" charset="0"/>
                    <a:cs typeface="Arial" panose="020B0604020202020204" pitchFamily="34" charset="0"/>
                  </a:rPr>
                  <a:t>ẩy mạnh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dự</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phòng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giám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kiểm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soát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dịch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cường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giám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thường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xuyên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giám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dựa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sự</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kiện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hiện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sớm</a:t>
                </a:r>
                <a:r>
                  <a:rPr lang="en-US" dirty="0">
                    <a:latin typeface="Arial" panose="020B0604020202020204" pitchFamily="34" charset="0"/>
                    <a:ea typeface="Times New Roman" panose="02020603050405020304" pitchFamily="18" charset="0"/>
                    <a:cs typeface="Arial" panose="020B0604020202020204" pitchFamily="34" charset="0"/>
                  </a:rPr>
                  <a:t> ca </a:t>
                </a:r>
                <a:r>
                  <a:rPr lang="en-US" dirty="0" err="1">
                    <a:latin typeface="Arial" panose="020B0604020202020204" pitchFamily="34" charset="0"/>
                    <a:ea typeface="Times New Roman" panose="02020603050405020304" pitchFamily="18" charset="0"/>
                    <a:cs typeface="Arial" panose="020B0604020202020204" pitchFamily="34" charset="0"/>
                  </a:rPr>
                  <a:t>bệnh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nhân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gây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bệnh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ngay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từ</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cửa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khẩu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sở</a:t>
                </a:r>
                <a:r>
                  <a:rPr lang="en-US" dirty="0">
                    <a:latin typeface="Arial" panose="020B0604020202020204" pitchFamily="34" charset="0"/>
                    <a:ea typeface="Times New Roman" panose="02020603050405020304" pitchFamily="18" charset="0"/>
                    <a:cs typeface="Arial" panose="020B0604020202020204" pitchFamily="34" charset="0"/>
                  </a:rPr>
                  <a:t> y </a:t>
                </a:r>
                <a:r>
                  <a:rPr lang="en-US" dirty="0" err="1">
                    <a:latin typeface="Arial" panose="020B0604020202020204" pitchFamily="34" charset="0"/>
                    <a:ea typeface="Times New Roman" panose="02020603050405020304" pitchFamily="18" charset="0"/>
                    <a:cs typeface="Arial" panose="020B0604020202020204" pitchFamily="34" charset="0"/>
                  </a:rPr>
                  <a:t>tế</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trong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cộng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đồng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sq-AL" dirty="0">
                    <a:latin typeface="Arial" panose="020B0604020202020204" pitchFamily="34" charset="0"/>
                    <a:ea typeface="Times New Roman" panose="02020603050405020304" pitchFamily="18" charset="0"/>
                    <a:cs typeface="Arial" panose="020B0604020202020204" pitchFamily="34" charset="0"/>
                  </a:rPr>
                  <a:t>xử lý kịp thời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triệt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sq-AL" dirty="0">
                    <a:latin typeface="Arial" panose="020B0604020202020204" pitchFamily="34" charset="0"/>
                    <a:ea typeface="Times New Roman" panose="02020603050405020304" pitchFamily="18" charset="0"/>
                    <a:cs typeface="Arial" panose="020B0604020202020204" pitchFamily="34" charset="0"/>
                  </a:rPr>
                  <a:t> và triển khai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tác</a:t>
                </a:r>
                <a:r>
                  <a:rPr lang="sq-AL" dirty="0">
                    <a:latin typeface="Arial" panose="020B0604020202020204" pitchFamily="34" charset="0"/>
                    <a:ea typeface="Times New Roman" panose="02020603050405020304" pitchFamily="18" charset="0"/>
                    <a:cs typeface="Arial" panose="020B0604020202020204" pitchFamily="34" charset="0"/>
                  </a:rPr>
                  <a:t> tiêm chủng</a:t>
                </a:r>
                <a:r>
                  <a:rPr lang="en-US" dirty="0">
                    <a:latin typeface="Arial" panose="020B0604020202020204" pitchFamily="34" charset="0"/>
                    <a:ea typeface="Times New Roman" panose="02020603050405020304" pitchFamily="18" charset="0"/>
                    <a:cs typeface="Arial" panose="020B0604020202020204" pitchFamily="34" charset="0"/>
                  </a:rPr>
                  <a:t> an </a:t>
                </a:r>
                <a:r>
                  <a:rPr lang="en-US" dirty="0" err="1">
                    <a:latin typeface="Arial" panose="020B0604020202020204" pitchFamily="34" charset="0"/>
                    <a:ea typeface="Times New Roman" panose="02020603050405020304" pitchFamily="18" charset="0"/>
                    <a:cs typeface="Arial" panose="020B0604020202020204" pitchFamily="34" charset="0"/>
                  </a:rPr>
                  <a:t>toàn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hiệu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quả</a:t>
                </a:r>
                <a:r>
                  <a:rPr lang="sq-AL" dirty="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0" name="Group 49"/>
            <p:cNvGrpSpPr/>
            <p:nvPr/>
          </p:nvGrpSpPr>
          <p:grpSpPr>
            <a:xfrm>
              <a:off x="361681" y="3251050"/>
              <a:ext cx="11351525" cy="914400"/>
              <a:chOff x="338613" y="3322413"/>
              <a:chExt cx="11351525" cy="914400"/>
            </a:xfrm>
          </p:grpSpPr>
          <p:grpSp>
            <p:nvGrpSpPr>
              <p:cNvPr id="40" name="Group 39"/>
              <p:cNvGrpSpPr/>
              <p:nvPr/>
            </p:nvGrpSpPr>
            <p:grpSpPr>
              <a:xfrm>
                <a:off x="338613" y="3322413"/>
                <a:ext cx="914400" cy="914400"/>
                <a:chOff x="7628219" y="3490825"/>
                <a:chExt cx="1056117" cy="1056117"/>
              </a:xfrm>
            </p:grpSpPr>
            <p:grpSp>
              <p:nvGrpSpPr>
                <p:cNvPr id="3" name="Group 2"/>
                <p:cNvGrpSpPr/>
                <p:nvPr/>
              </p:nvGrpSpPr>
              <p:grpSpPr>
                <a:xfrm flipV="1">
                  <a:off x="7628219" y="3490825"/>
                  <a:ext cx="1056117" cy="1056117"/>
                  <a:chOff x="1619672" y="1275606"/>
                  <a:chExt cx="792088" cy="792088"/>
                </a:xfrm>
              </p:grpSpPr>
              <p:sp>
                <p:nvSpPr>
                  <p:cNvPr id="5" name="Oval 4"/>
                  <p:cNvSpPr/>
                  <p:nvPr/>
                </p:nvSpPr>
                <p:spPr>
                  <a:xfrm>
                    <a:off x="1619672" y="1275606"/>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sp>
                <p:nvSpPr>
                  <p:cNvPr id="6" name="Oval 5"/>
                  <p:cNvSpPr/>
                  <p:nvPr/>
                </p:nvSpPr>
                <p:spPr>
                  <a:xfrm>
                    <a:off x="1695872" y="1351806"/>
                    <a:ext cx="639688" cy="6396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grpSp>
            <p:grpSp>
              <p:nvGrpSpPr>
                <p:cNvPr id="75" name="Group 77">
                  <a:extLst>
                    <a:ext uri="{FF2B5EF4-FFF2-40B4-BE49-F238E27FC236}">
                      <a16:creationId xmlns:a16="http://schemas.microsoft.com/office/drawing/2014/main" id="{851E94E4-CF0E-A44F-F5C5-3F861F109CFA}"/>
                    </a:ext>
                  </a:extLst>
                </p:cNvPr>
                <p:cNvGrpSpPr/>
                <p:nvPr/>
              </p:nvGrpSpPr>
              <p:grpSpPr>
                <a:xfrm>
                  <a:off x="7893398" y="3771020"/>
                  <a:ext cx="525763" cy="402584"/>
                  <a:chOff x="5552261" y="1554043"/>
                  <a:chExt cx="363359" cy="278229"/>
                </a:xfrm>
                <a:solidFill>
                  <a:schemeClr val="bg1"/>
                </a:solidFill>
              </p:grpSpPr>
              <p:sp>
                <p:nvSpPr>
                  <p:cNvPr id="76" name="Freeform 96">
                    <a:extLst>
                      <a:ext uri="{FF2B5EF4-FFF2-40B4-BE49-F238E27FC236}">
                        <a16:creationId xmlns:a16="http://schemas.microsoft.com/office/drawing/2014/main" id="{6AF6633A-5694-3504-80CD-2740A17FA30E}"/>
                      </a:ext>
                    </a:extLst>
                  </p:cNvPr>
                  <p:cNvSpPr>
                    <a:spLocks/>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97">
                    <a:extLst>
                      <a:ext uri="{FF2B5EF4-FFF2-40B4-BE49-F238E27FC236}">
                        <a16:creationId xmlns:a16="http://schemas.microsoft.com/office/drawing/2014/main" id="{05AA08BE-F7EB-6393-2B35-E51774289AF0}"/>
                      </a:ext>
                    </a:extLst>
                  </p:cNvPr>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8" name="Rectangle 98">
                    <a:extLst>
                      <a:ext uri="{FF2B5EF4-FFF2-40B4-BE49-F238E27FC236}">
                        <a16:creationId xmlns:a16="http://schemas.microsoft.com/office/drawing/2014/main" id="{AA7E4B3A-7204-1020-E846-35CE55086AC5}"/>
                      </a:ext>
                    </a:extLst>
                  </p:cNvPr>
                  <p:cNvSpPr>
                    <a:spLocks noChangeArrowheads="1"/>
                  </p:cNvSpPr>
                  <p:nvPr/>
                </p:nvSpPr>
                <p:spPr bwMode="auto">
                  <a:xfrm>
                    <a:off x="5710062" y="1715997"/>
                    <a:ext cx="45679" cy="186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5" name="Rectangle 44"/>
              <p:cNvSpPr/>
              <p:nvPr/>
            </p:nvSpPr>
            <p:spPr>
              <a:xfrm>
                <a:off x="1381941" y="3517573"/>
                <a:ext cx="10308197" cy="646331"/>
              </a:xfrm>
              <a:prstGeom prst="rect">
                <a:avLst/>
              </a:prstGeom>
            </p:spPr>
            <p:txBody>
              <a:bodyPr wrap="square">
                <a:spAutoFit/>
              </a:bodyPr>
              <a:lstStyle/>
              <a:p>
                <a:pPr algn="just">
                  <a:spcBef>
                    <a:spcPts val="300"/>
                  </a:spcBef>
                  <a:spcAft>
                    <a:spcPts val="300"/>
                  </a:spcAft>
                </a:pPr>
                <a:r>
                  <a:rPr lang="sq-AL" dirty="0">
                    <a:latin typeface="Arial" panose="020B0604020202020204" pitchFamily="34" charset="0"/>
                    <a:ea typeface="Times New Roman" panose="02020603050405020304" pitchFamily="18" charset="0"/>
                    <a:cs typeface="Arial" panose="020B0604020202020204" pitchFamily="34" charset="0"/>
                  </a:rPr>
                  <a:t>Tổ chức tốt các phương án thu dung, điều trị bệnh nhân; thực hiện nghiêm việc kiểm soát nhiễm khuẩn và triển khai hiệu quả công tác chỉ đạo tuyến, nâng cao năng lực chẩn đoán, điều trị; </a:t>
                </a:r>
                <a:endParaRPr lang="en-US" dirty="0">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7" name="Group 56"/>
            <p:cNvGrpSpPr/>
            <p:nvPr/>
          </p:nvGrpSpPr>
          <p:grpSpPr>
            <a:xfrm>
              <a:off x="409503" y="4334789"/>
              <a:ext cx="11333989" cy="914400"/>
              <a:chOff x="409503" y="4334789"/>
              <a:chExt cx="11333989" cy="914400"/>
            </a:xfrm>
          </p:grpSpPr>
          <p:sp>
            <p:nvSpPr>
              <p:cNvPr id="46" name="Rectangle 45"/>
              <p:cNvSpPr/>
              <p:nvPr/>
            </p:nvSpPr>
            <p:spPr>
              <a:xfrm>
                <a:off x="1435295" y="4468824"/>
                <a:ext cx="10308197" cy="646331"/>
              </a:xfrm>
              <a:prstGeom prst="rect">
                <a:avLst/>
              </a:prstGeom>
            </p:spPr>
            <p:txBody>
              <a:bodyPr wrap="square">
                <a:spAutoFit/>
              </a:bodyPr>
              <a:lstStyle/>
              <a:p>
                <a:pPr algn="just">
                  <a:spcBef>
                    <a:spcPts val="300"/>
                  </a:spcBef>
                  <a:spcAft>
                    <a:spcPts val="300"/>
                  </a:spcAft>
                </a:pPr>
                <a:r>
                  <a:rPr lang="pt-BR" dirty="0">
                    <a:latin typeface="Arial" panose="020B0604020202020204" pitchFamily="34" charset="0"/>
                    <a:ea typeface="Times New Roman" panose="02020603050405020304" pitchFamily="18" charset="0"/>
                    <a:cs typeface="Arial" panose="020B0604020202020204" pitchFamily="34" charset="0"/>
                  </a:rPr>
                  <a:t>Chủ động cập nhật thông tin tình hình dịch bệnh, khuyến cáo người dân nâng cao nhận thức, thay đổi hành vi bảo vệ sức khoẻ và thực hiện các yêu cầu phòng chống dịch</a:t>
                </a:r>
                <a:endParaRPr lang="en-US" dirty="0">
                  <a:latin typeface="Arial" panose="020B0604020202020204" pitchFamily="34" charset="0"/>
                  <a:ea typeface="Times New Roman" panose="02020603050405020304" pitchFamily="18" charset="0"/>
                  <a:cs typeface="Arial" panose="020B0604020202020204" pitchFamily="34" charset="0"/>
                </a:endParaRPr>
              </a:p>
            </p:txBody>
          </p:sp>
          <p:grpSp>
            <p:nvGrpSpPr>
              <p:cNvPr id="41" name="Group 40"/>
              <p:cNvGrpSpPr/>
              <p:nvPr/>
            </p:nvGrpSpPr>
            <p:grpSpPr>
              <a:xfrm>
                <a:off x="409503" y="4334789"/>
                <a:ext cx="914400" cy="914400"/>
                <a:chOff x="3802016" y="3790016"/>
                <a:chExt cx="1056117" cy="1056117"/>
              </a:xfrm>
            </p:grpSpPr>
            <p:grpSp>
              <p:nvGrpSpPr>
                <p:cNvPr id="18" name="Group 17"/>
                <p:cNvGrpSpPr/>
                <p:nvPr/>
              </p:nvGrpSpPr>
              <p:grpSpPr>
                <a:xfrm flipV="1">
                  <a:off x="3802016" y="3790016"/>
                  <a:ext cx="1056117" cy="1056117"/>
                  <a:chOff x="1619672" y="1275606"/>
                  <a:chExt cx="792088" cy="792088"/>
                </a:xfrm>
              </p:grpSpPr>
              <p:sp>
                <p:nvSpPr>
                  <p:cNvPr id="20" name="Oval 19"/>
                  <p:cNvSpPr/>
                  <p:nvPr/>
                </p:nvSpPr>
                <p:spPr>
                  <a:xfrm>
                    <a:off x="1619672" y="1275606"/>
                    <a:ext cx="792088" cy="7920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sp>
                <p:nvSpPr>
                  <p:cNvPr id="21" name="Oval 20"/>
                  <p:cNvSpPr/>
                  <p:nvPr/>
                </p:nvSpPr>
                <p:spPr>
                  <a:xfrm>
                    <a:off x="1695872" y="1351806"/>
                    <a:ext cx="639688" cy="6396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grpSp>
            <p:sp>
              <p:nvSpPr>
                <p:cNvPr id="73" name="Freeform 12">
                  <a:extLst>
                    <a:ext uri="{FF2B5EF4-FFF2-40B4-BE49-F238E27FC236}">
                      <a16:creationId xmlns:a16="http://schemas.microsoft.com/office/drawing/2014/main" id="{7150BFAC-8E6E-14F0-D4AA-C967C82DD332}"/>
                    </a:ext>
                  </a:extLst>
                </p:cNvPr>
                <p:cNvSpPr>
                  <a:spLocks noChangeAspect="1" noEditPoints="1"/>
                </p:cNvSpPr>
                <p:nvPr/>
              </p:nvSpPr>
              <p:spPr bwMode="auto">
                <a:xfrm>
                  <a:off x="4083090" y="4058171"/>
                  <a:ext cx="493973" cy="488771"/>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p>
                  <a:endParaRPr lang="es-ES"/>
                </a:p>
              </p:txBody>
            </p:sp>
          </p:grpSp>
        </p:grpSp>
        <p:grpSp>
          <p:nvGrpSpPr>
            <p:cNvPr id="56" name="Group 55"/>
            <p:cNvGrpSpPr/>
            <p:nvPr/>
          </p:nvGrpSpPr>
          <p:grpSpPr>
            <a:xfrm>
              <a:off x="433491" y="5312627"/>
              <a:ext cx="11250204" cy="1200329"/>
              <a:chOff x="433491" y="5312627"/>
              <a:chExt cx="11250204" cy="1200329"/>
            </a:xfrm>
          </p:grpSpPr>
          <p:grpSp>
            <p:nvGrpSpPr>
              <p:cNvPr id="42" name="Group 41"/>
              <p:cNvGrpSpPr/>
              <p:nvPr/>
            </p:nvGrpSpPr>
            <p:grpSpPr>
              <a:xfrm>
                <a:off x="433491" y="5455591"/>
                <a:ext cx="914400" cy="914400"/>
                <a:chOff x="441642" y="4143857"/>
                <a:chExt cx="1056117" cy="1056117"/>
              </a:xfrm>
            </p:grpSpPr>
            <p:grpSp>
              <p:nvGrpSpPr>
                <p:cNvPr id="23" name="Group 22"/>
                <p:cNvGrpSpPr/>
                <p:nvPr/>
              </p:nvGrpSpPr>
              <p:grpSpPr>
                <a:xfrm flipV="1">
                  <a:off x="441642" y="4143857"/>
                  <a:ext cx="1056117" cy="1056117"/>
                  <a:chOff x="1619672" y="1275606"/>
                  <a:chExt cx="792088" cy="792088"/>
                </a:xfrm>
              </p:grpSpPr>
              <p:sp>
                <p:nvSpPr>
                  <p:cNvPr id="25" name="Oval 24"/>
                  <p:cNvSpPr/>
                  <p:nvPr/>
                </p:nvSpPr>
                <p:spPr>
                  <a:xfrm>
                    <a:off x="1619672" y="1275606"/>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sp>
                <p:nvSpPr>
                  <p:cNvPr id="26" name="Oval 25"/>
                  <p:cNvSpPr/>
                  <p:nvPr/>
                </p:nvSpPr>
                <p:spPr>
                  <a:xfrm>
                    <a:off x="1695872" y="1351805"/>
                    <a:ext cx="639688" cy="639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Arial" panose="020B0604020202020204" pitchFamily="34" charset="0"/>
                      <a:cs typeface="Arial" panose="020B0604020202020204" pitchFamily="34" charset="0"/>
                    </a:endParaRPr>
                  </a:p>
                </p:txBody>
              </p:sp>
            </p:grpSp>
            <p:sp>
              <p:nvSpPr>
                <p:cNvPr id="79" name="Freeform 117">
                  <a:extLst>
                    <a:ext uri="{FF2B5EF4-FFF2-40B4-BE49-F238E27FC236}">
                      <a16:creationId xmlns:a16="http://schemas.microsoft.com/office/drawing/2014/main" id="{524D2A40-77FC-1282-DF16-309038F7EDEA}"/>
                    </a:ext>
                  </a:extLst>
                </p:cNvPr>
                <p:cNvSpPr>
                  <a:spLocks/>
                </p:cNvSpPr>
                <p:nvPr/>
              </p:nvSpPr>
              <p:spPr bwMode="auto">
                <a:xfrm>
                  <a:off x="746196" y="4445342"/>
                  <a:ext cx="475459" cy="421387"/>
                </a:xfrm>
                <a:custGeom>
                  <a:avLst/>
                  <a:gdLst>
                    <a:gd name="T0" fmla="*/ 14750 w 16063"/>
                    <a:gd name="T1" fmla="*/ 1881 h 14238"/>
                    <a:gd name="T2" fmla="*/ 14139 w 16063"/>
                    <a:gd name="T3" fmla="*/ 1159 h 14238"/>
                    <a:gd name="T4" fmla="*/ 13493 w 16063"/>
                    <a:gd name="T5" fmla="*/ 596 h 14238"/>
                    <a:gd name="T6" fmla="*/ 12839 w 16063"/>
                    <a:gd name="T7" fmla="*/ 209 h 14238"/>
                    <a:gd name="T8" fmla="*/ 12209 w 16063"/>
                    <a:gd name="T9" fmla="*/ 17 h 14238"/>
                    <a:gd name="T10" fmla="*/ 11634 w 16063"/>
                    <a:gd name="T11" fmla="*/ 40 h 14238"/>
                    <a:gd name="T12" fmla="*/ 11176 w 16063"/>
                    <a:gd name="T13" fmla="*/ 269 h 14238"/>
                    <a:gd name="T14" fmla="*/ 10876 w 16063"/>
                    <a:gd name="T15" fmla="*/ 623 h 14238"/>
                    <a:gd name="T16" fmla="*/ 10684 w 16063"/>
                    <a:gd name="T17" fmla="*/ 1095 h 14238"/>
                    <a:gd name="T18" fmla="*/ 10601 w 16063"/>
                    <a:gd name="T19" fmla="*/ 1664 h 14238"/>
                    <a:gd name="T20" fmla="*/ 10626 w 16063"/>
                    <a:gd name="T21" fmla="*/ 2309 h 14238"/>
                    <a:gd name="T22" fmla="*/ 10758 w 16063"/>
                    <a:gd name="T23" fmla="*/ 3008 h 14238"/>
                    <a:gd name="T24" fmla="*/ 10995 w 16063"/>
                    <a:gd name="T25" fmla="*/ 3741 h 14238"/>
                    <a:gd name="T26" fmla="*/ 8233 w 16063"/>
                    <a:gd name="T27" fmla="*/ 4753 h 14238"/>
                    <a:gd name="T28" fmla="*/ 7621 w 16063"/>
                    <a:gd name="T29" fmla="*/ 4280 h 14238"/>
                    <a:gd name="T30" fmla="*/ 7008 w 16063"/>
                    <a:gd name="T31" fmla="*/ 3931 h 14238"/>
                    <a:gd name="T32" fmla="*/ 6411 w 16063"/>
                    <a:gd name="T33" fmla="*/ 3717 h 14238"/>
                    <a:gd name="T34" fmla="*/ 5845 w 16063"/>
                    <a:gd name="T35" fmla="*/ 3646 h 14238"/>
                    <a:gd name="T36" fmla="*/ 5326 w 16063"/>
                    <a:gd name="T37" fmla="*/ 3730 h 14238"/>
                    <a:gd name="T38" fmla="*/ 4828 w 16063"/>
                    <a:gd name="T39" fmla="*/ 4008 h 14238"/>
                    <a:gd name="T40" fmla="*/ 4416 w 16063"/>
                    <a:gd name="T41" fmla="*/ 4532 h 14238"/>
                    <a:gd name="T42" fmla="*/ 4177 w 16063"/>
                    <a:gd name="T43" fmla="*/ 5237 h 14238"/>
                    <a:gd name="T44" fmla="*/ 4111 w 16063"/>
                    <a:gd name="T45" fmla="*/ 6087 h 14238"/>
                    <a:gd name="T46" fmla="*/ 4216 w 16063"/>
                    <a:gd name="T47" fmla="*/ 7045 h 14238"/>
                    <a:gd name="T48" fmla="*/ 4491 w 16063"/>
                    <a:gd name="T49" fmla="*/ 8073 h 14238"/>
                    <a:gd name="T50" fmla="*/ 4935 w 16063"/>
                    <a:gd name="T51" fmla="*/ 9136 h 14238"/>
                    <a:gd name="T52" fmla="*/ 3176 w 16063"/>
                    <a:gd name="T53" fmla="*/ 10810 h 14238"/>
                    <a:gd name="T54" fmla="*/ 2142 w 16063"/>
                    <a:gd name="T55" fmla="*/ 11816 h 14238"/>
                    <a:gd name="T56" fmla="*/ 1205 w 16063"/>
                    <a:gd name="T57" fmla="*/ 12758 h 14238"/>
                    <a:gd name="T58" fmla="*/ 473 w 16063"/>
                    <a:gd name="T59" fmla="*/ 13538 h 14238"/>
                    <a:gd name="T60" fmla="*/ 55 w 16063"/>
                    <a:gd name="T61" fmla="*/ 14061 h 14238"/>
                    <a:gd name="T62" fmla="*/ 63 w 16063"/>
                    <a:gd name="T63" fmla="*/ 14238 h 14238"/>
                    <a:gd name="T64" fmla="*/ 556 w 16063"/>
                    <a:gd name="T65" fmla="*/ 14078 h 14238"/>
                    <a:gd name="T66" fmla="*/ 1429 w 16063"/>
                    <a:gd name="T67" fmla="*/ 13662 h 14238"/>
                    <a:gd name="T68" fmla="*/ 2554 w 16063"/>
                    <a:gd name="T69" fmla="*/ 13071 h 14238"/>
                    <a:gd name="T70" fmla="*/ 3804 w 16063"/>
                    <a:gd name="T71" fmla="*/ 12383 h 14238"/>
                    <a:gd name="T72" fmla="*/ 5748 w 16063"/>
                    <a:gd name="T73" fmla="*/ 11280 h 14238"/>
                    <a:gd name="T74" fmla="*/ 6681 w 16063"/>
                    <a:gd name="T75" fmla="*/ 11581 h 14238"/>
                    <a:gd name="T76" fmla="*/ 7338 w 16063"/>
                    <a:gd name="T77" fmla="*/ 12146 h 14238"/>
                    <a:gd name="T78" fmla="*/ 8001 w 16063"/>
                    <a:gd name="T79" fmla="*/ 12569 h 14238"/>
                    <a:gd name="T80" fmla="*/ 8653 w 16063"/>
                    <a:gd name="T81" fmla="*/ 12839 h 14238"/>
                    <a:gd name="T82" fmla="*/ 9272 w 16063"/>
                    <a:gd name="T83" fmla="*/ 12943 h 14238"/>
                    <a:gd name="T84" fmla="*/ 9838 w 16063"/>
                    <a:gd name="T85" fmla="*/ 12868 h 14238"/>
                    <a:gd name="T86" fmla="*/ 10337 w 16063"/>
                    <a:gd name="T87" fmla="*/ 12599 h 14238"/>
                    <a:gd name="T88" fmla="*/ 10718 w 16063"/>
                    <a:gd name="T89" fmla="*/ 12151 h 14238"/>
                    <a:gd name="T90" fmla="*/ 10962 w 16063"/>
                    <a:gd name="T91" fmla="*/ 11555 h 14238"/>
                    <a:gd name="T92" fmla="*/ 11071 w 16063"/>
                    <a:gd name="T93" fmla="*/ 10837 h 14238"/>
                    <a:gd name="T94" fmla="*/ 11044 w 16063"/>
                    <a:gd name="T95" fmla="*/ 10024 h 14238"/>
                    <a:gd name="T96" fmla="*/ 10882 w 16063"/>
                    <a:gd name="T97" fmla="*/ 9140 h 14238"/>
                    <a:gd name="T98" fmla="*/ 10587 w 16063"/>
                    <a:gd name="T99" fmla="*/ 8212 h 14238"/>
                    <a:gd name="T100" fmla="*/ 12942 w 16063"/>
                    <a:gd name="T101" fmla="*/ 6519 h 14238"/>
                    <a:gd name="T102" fmla="*/ 13403 w 16063"/>
                    <a:gd name="T103" fmla="*/ 6855 h 14238"/>
                    <a:gd name="T104" fmla="*/ 13862 w 16063"/>
                    <a:gd name="T105" fmla="*/ 7100 h 14238"/>
                    <a:gd name="T106" fmla="*/ 14308 w 16063"/>
                    <a:gd name="T107" fmla="*/ 7248 h 14238"/>
                    <a:gd name="T108" fmla="*/ 14730 w 16063"/>
                    <a:gd name="T109" fmla="*/ 7291 h 14238"/>
                    <a:gd name="T110" fmla="*/ 15118 w 16063"/>
                    <a:gd name="T111" fmla="*/ 7224 h 14238"/>
                    <a:gd name="T112" fmla="*/ 15511 w 16063"/>
                    <a:gd name="T113" fmla="*/ 6997 h 14238"/>
                    <a:gd name="T114" fmla="*/ 15850 w 16063"/>
                    <a:gd name="T115" fmla="*/ 6543 h 14238"/>
                    <a:gd name="T116" fmla="*/ 16030 w 16063"/>
                    <a:gd name="T117" fmla="*/ 5926 h 14238"/>
                    <a:gd name="T118" fmla="*/ 16053 w 16063"/>
                    <a:gd name="T119" fmla="*/ 5184 h 14238"/>
                    <a:gd name="T120" fmla="*/ 15920 w 16063"/>
                    <a:gd name="T121" fmla="*/ 4351 h 14238"/>
                    <a:gd name="T122" fmla="*/ 15632 w 16063"/>
                    <a:gd name="T123" fmla="*/ 3464 h 14238"/>
                    <a:gd name="T124" fmla="*/ 15190 w 16063"/>
                    <a:gd name="T125" fmla="*/ 2559 h 1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63" h="14238">
                      <a:moveTo>
                        <a:pt x="15190" y="2559"/>
                      </a:moveTo>
                      <a:lnTo>
                        <a:pt x="15085" y="2381"/>
                      </a:lnTo>
                      <a:lnTo>
                        <a:pt x="14977" y="2210"/>
                      </a:lnTo>
                      <a:lnTo>
                        <a:pt x="14864" y="2043"/>
                      </a:lnTo>
                      <a:lnTo>
                        <a:pt x="14750" y="1881"/>
                      </a:lnTo>
                      <a:lnTo>
                        <a:pt x="14632" y="1725"/>
                      </a:lnTo>
                      <a:lnTo>
                        <a:pt x="14512" y="1574"/>
                      </a:lnTo>
                      <a:lnTo>
                        <a:pt x="14389" y="1430"/>
                      </a:lnTo>
                      <a:lnTo>
                        <a:pt x="14266" y="1291"/>
                      </a:lnTo>
                      <a:lnTo>
                        <a:pt x="14139" y="1159"/>
                      </a:lnTo>
                      <a:lnTo>
                        <a:pt x="14012" y="1034"/>
                      </a:lnTo>
                      <a:lnTo>
                        <a:pt x="13883" y="913"/>
                      </a:lnTo>
                      <a:lnTo>
                        <a:pt x="13754" y="801"/>
                      </a:lnTo>
                      <a:lnTo>
                        <a:pt x="13623" y="695"/>
                      </a:lnTo>
                      <a:lnTo>
                        <a:pt x="13493" y="596"/>
                      </a:lnTo>
                      <a:lnTo>
                        <a:pt x="13361" y="503"/>
                      </a:lnTo>
                      <a:lnTo>
                        <a:pt x="13231" y="418"/>
                      </a:lnTo>
                      <a:lnTo>
                        <a:pt x="13099" y="341"/>
                      </a:lnTo>
                      <a:lnTo>
                        <a:pt x="12968" y="271"/>
                      </a:lnTo>
                      <a:lnTo>
                        <a:pt x="12839" y="209"/>
                      </a:lnTo>
                      <a:lnTo>
                        <a:pt x="12710" y="155"/>
                      </a:lnTo>
                      <a:lnTo>
                        <a:pt x="12583" y="108"/>
                      </a:lnTo>
                      <a:lnTo>
                        <a:pt x="12456" y="70"/>
                      </a:lnTo>
                      <a:lnTo>
                        <a:pt x="12332" y="39"/>
                      </a:lnTo>
                      <a:lnTo>
                        <a:pt x="12209" y="17"/>
                      </a:lnTo>
                      <a:lnTo>
                        <a:pt x="12089" y="4"/>
                      </a:lnTo>
                      <a:lnTo>
                        <a:pt x="11971" y="0"/>
                      </a:lnTo>
                      <a:lnTo>
                        <a:pt x="11856" y="4"/>
                      </a:lnTo>
                      <a:lnTo>
                        <a:pt x="11744" y="18"/>
                      </a:lnTo>
                      <a:lnTo>
                        <a:pt x="11634" y="40"/>
                      </a:lnTo>
                      <a:lnTo>
                        <a:pt x="11529" y="73"/>
                      </a:lnTo>
                      <a:lnTo>
                        <a:pt x="11426" y="114"/>
                      </a:lnTo>
                      <a:lnTo>
                        <a:pt x="11328" y="165"/>
                      </a:lnTo>
                      <a:lnTo>
                        <a:pt x="11250" y="214"/>
                      </a:lnTo>
                      <a:lnTo>
                        <a:pt x="11176" y="269"/>
                      </a:lnTo>
                      <a:lnTo>
                        <a:pt x="11108" y="329"/>
                      </a:lnTo>
                      <a:lnTo>
                        <a:pt x="11043" y="396"/>
                      </a:lnTo>
                      <a:lnTo>
                        <a:pt x="10982" y="467"/>
                      </a:lnTo>
                      <a:lnTo>
                        <a:pt x="10927" y="543"/>
                      </a:lnTo>
                      <a:lnTo>
                        <a:pt x="10876" y="623"/>
                      </a:lnTo>
                      <a:lnTo>
                        <a:pt x="10829" y="709"/>
                      </a:lnTo>
                      <a:lnTo>
                        <a:pt x="10786" y="799"/>
                      </a:lnTo>
                      <a:lnTo>
                        <a:pt x="10747" y="894"/>
                      </a:lnTo>
                      <a:lnTo>
                        <a:pt x="10713" y="993"/>
                      </a:lnTo>
                      <a:lnTo>
                        <a:pt x="10684" y="1095"/>
                      </a:lnTo>
                      <a:lnTo>
                        <a:pt x="10659" y="1202"/>
                      </a:lnTo>
                      <a:lnTo>
                        <a:pt x="10638" y="1312"/>
                      </a:lnTo>
                      <a:lnTo>
                        <a:pt x="10621" y="1427"/>
                      </a:lnTo>
                      <a:lnTo>
                        <a:pt x="10609" y="1544"/>
                      </a:lnTo>
                      <a:lnTo>
                        <a:pt x="10601" y="1664"/>
                      </a:lnTo>
                      <a:lnTo>
                        <a:pt x="10597" y="1787"/>
                      </a:lnTo>
                      <a:lnTo>
                        <a:pt x="10598" y="1914"/>
                      </a:lnTo>
                      <a:lnTo>
                        <a:pt x="10603" y="2043"/>
                      </a:lnTo>
                      <a:lnTo>
                        <a:pt x="10612" y="2175"/>
                      </a:lnTo>
                      <a:lnTo>
                        <a:pt x="10626" y="2309"/>
                      </a:lnTo>
                      <a:lnTo>
                        <a:pt x="10643" y="2445"/>
                      </a:lnTo>
                      <a:lnTo>
                        <a:pt x="10665" y="2583"/>
                      </a:lnTo>
                      <a:lnTo>
                        <a:pt x="10692" y="2723"/>
                      </a:lnTo>
                      <a:lnTo>
                        <a:pt x="10722" y="2864"/>
                      </a:lnTo>
                      <a:lnTo>
                        <a:pt x="10758" y="3008"/>
                      </a:lnTo>
                      <a:lnTo>
                        <a:pt x="10797" y="3152"/>
                      </a:lnTo>
                      <a:lnTo>
                        <a:pt x="10840" y="3299"/>
                      </a:lnTo>
                      <a:lnTo>
                        <a:pt x="10887" y="3445"/>
                      </a:lnTo>
                      <a:lnTo>
                        <a:pt x="10939" y="3593"/>
                      </a:lnTo>
                      <a:lnTo>
                        <a:pt x="10995" y="3741"/>
                      </a:lnTo>
                      <a:lnTo>
                        <a:pt x="8713" y="5216"/>
                      </a:lnTo>
                      <a:lnTo>
                        <a:pt x="8595" y="5094"/>
                      </a:lnTo>
                      <a:lnTo>
                        <a:pt x="8475" y="4976"/>
                      </a:lnTo>
                      <a:lnTo>
                        <a:pt x="8355" y="4863"/>
                      </a:lnTo>
                      <a:lnTo>
                        <a:pt x="8233" y="4753"/>
                      </a:lnTo>
                      <a:lnTo>
                        <a:pt x="8112" y="4649"/>
                      </a:lnTo>
                      <a:lnTo>
                        <a:pt x="7989" y="4549"/>
                      </a:lnTo>
                      <a:lnTo>
                        <a:pt x="7867" y="4454"/>
                      </a:lnTo>
                      <a:lnTo>
                        <a:pt x="7743" y="4364"/>
                      </a:lnTo>
                      <a:lnTo>
                        <a:pt x="7621" y="4280"/>
                      </a:lnTo>
                      <a:lnTo>
                        <a:pt x="7497" y="4200"/>
                      </a:lnTo>
                      <a:lnTo>
                        <a:pt x="7375" y="4124"/>
                      </a:lnTo>
                      <a:lnTo>
                        <a:pt x="7252" y="4054"/>
                      </a:lnTo>
                      <a:lnTo>
                        <a:pt x="7130" y="3990"/>
                      </a:lnTo>
                      <a:lnTo>
                        <a:pt x="7008" y="3931"/>
                      </a:lnTo>
                      <a:lnTo>
                        <a:pt x="6887" y="3876"/>
                      </a:lnTo>
                      <a:lnTo>
                        <a:pt x="6766" y="3828"/>
                      </a:lnTo>
                      <a:lnTo>
                        <a:pt x="6647" y="3786"/>
                      </a:lnTo>
                      <a:lnTo>
                        <a:pt x="6528" y="3748"/>
                      </a:lnTo>
                      <a:lnTo>
                        <a:pt x="6411" y="3717"/>
                      </a:lnTo>
                      <a:lnTo>
                        <a:pt x="6295" y="3691"/>
                      </a:lnTo>
                      <a:lnTo>
                        <a:pt x="6180" y="3670"/>
                      </a:lnTo>
                      <a:lnTo>
                        <a:pt x="6067" y="3656"/>
                      </a:lnTo>
                      <a:lnTo>
                        <a:pt x="5955" y="3648"/>
                      </a:lnTo>
                      <a:lnTo>
                        <a:pt x="5845" y="3646"/>
                      </a:lnTo>
                      <a:lnTo>
                        <a:pt x="5737" y="3650"/>
                      </a:lnTo>
                      <a:lnTo>
                        <a:pt x="5631" y="3660"/>
                      </a:lnTo>
                      <a:lnTo>
                        <a:pt x="5526" y="3677"/>
                      </a:lnTo>
                      <a:lnTo>
                        <a:pt x="5425" y="3701"/>
                      </a:lnTo>
                      <a:lnTo>
                        <a:pt x="5326" y="3730"/>
                      </a:lnTo>
                      <a:lnTo>
                        <a:pt x="5228" y="3765"/>
                      </a:lnTo>
                      <a:lnTo>
                        <a:pt x="5134" y="3808"/>
                      </a:lnTo>
                      <a:lnTo>
                        <a:pt x="5041" y="3857"/>
                      </a:lnTo>
                      <a:lnTo>
                        <a:pt x="4931" y="3928"/>
                      </a:lnTo>
                      <a:lnTo>
                        <a:pt x="4828" y="4008"/>
                      </a:lnTo>
                      <a:lnTo>
                        <a:pt x="4731" y="4097"/>
                      </a:lnTo>
                      <a:lnTo>
                        <a:pt x="4642" y="4194"/>
                      </a:lnTo>
                      <a:lnTo>
                        <a:pt x="4559" y="4299"/>
                      </a:lnTo>
                      <a:lnTo>
                        <a:pt x="4484" y="4412"/>
                      </a:lnTo>
                      <a:lnTo>
                        <a:pt x="4416" y="4532"/>
                      </a:lnTo>
                      <a:lnTo>
                        <a:pt x="4354" y="4660"/>
                      </a:lnTo>
                      <a:lnTo>
                        <a:pt x="4299" y="4795"/>
                      </a:lnTo>
                      <a:lnTo>
                        <a:pt x="4251" y="4936"/>
                      </a:lnTo>
                      <a:lnTo>
                        <a:pt x="4211" y="5084"/>
                      </a:lnTo>
                      <a:lnTo>
                        <a:pt x="4177" y="5237"/>
                      </a:lnTo>
                      <a:lnTo>
                        <a:pt x="4150" y="5397"/>
                      </a:lnTo>
                      <a:lnTo>
                        <a:pt x="4130" y="5563"/>
                      </a:lnTo>
                      <a:lnTo>
                        <a:pt x="4117" y="5732"/>
                      </a:lnTo>
                      <a:lnTo>
                        <a:pt x="4111" y="5907"/>
                      </a:lnTo>
                      <a:lnTo>
                        <a:pt x="4111" y="6087"/>
                      </a:lnTo>
                      <a:lnTo>
                        <a:pt x="4119" y="6271"/>
                      </a:lnTo>
                      <a:lnTo>
                        <a:pt x="4133" y="6460"/>
                      </a:lnTo>
                      <a:lnTo>
                        <a:pt x="4154" y="6651"/>
                      </a:lnTo>
                      <a:lnTo>
                        <a:pt x="4181" y="6847"/>
                      </a:lnTo>
                      <a:lnTo>
                        <a:pt x="4216" y="7045"/>
                      </a:lnTo>
                      <a:lnTo>
                        <a:pt x="4257" y="7246"/>
                      </a:lnTo>
                      <a:lnTo>
                        <a:pt x="4305" y="7450"/>
                      </a:lnTo>
                      <a:lnTo>
                        <a:pt x="4361" y="7656"/>
                      </a:lnTo>
                      <a:lnTo>
                        <a:pt x="4423" y="7863"/>
                      </a:lnTo>
                      <a:lnTo>
                        <a:pt x="4491" y="8073"/>
                      </a:lnTo>
                      <a:lnTo>
                        <a:pt x="4566" y="8284"/>
                      </a:lnTo>
                      <a:lnTo>
                        <a:pt x="4649" y="8497"/>
                      </a:lnTo>
                      <a:lnTo>
                        <a:pt x="4737" y="8709"/>
                      </a:lnTo>
                      <a:lnTo>
                        <a:pt x="4833" y="8922"/>
                      </a:lnTo>
                      <a:lnTo>
                        <a:pt x="4935" y="9136"/>
                      </a:lnTo>
                      <a:lnTo>
                        <a:pt x="4580" y="9471"/>
                      </a:lnTo>
                      <a:lnTo>
                        <a:pt x="4198" y="9832"/>
                      </a:lnTo>
                      <a:lnTo>
                        <a:pt x="3797" y="10214"/>
                      </a:lnTo>
                      <a:lnTo>
                        <a:pt x="3385" y="10609"/>
                      </a:lnTo>
                      <a:lnTo>
                        <a:pt x="3176" y="10810"/>
                      </a:lnTo>
                      <a:lnTo>
                        <a:pt x="2966" y="11012"/>
                      </a:lnTo>
                      <a:lnTo>
                        <a:pt x="2757" y="11214"/>
                      </a:lnTo>
                      <a:lnTo>
                        <a:pt x="2549" y="11416"/>
                      </a:lnTo>
                      <a:lnTo>
                        <a:pt x="2343" y="11617"/>
                      </a:lnTo>
                      <a:lnTo>
                        <a:pt x="2142" y="11816"/>
                      </a:lnTo>
                      <a:lnTo>
                        <a:pt x="1943" y="12013"/>
                      </a:lnTo>
                      <a:lnTo>
                        <a:pt x="1749" y="12206"/>
                      </a:lnTo>
                      <a:lnTo>
                        <a:pt x="1560" y="12395"/>
                      </a:lnTo>
                      <a:lnTo>
                        <a:pt x="1379" y="12579"/>
                      </a:lnTo>
                      <a:lnTo>
                        <a:pt x="1205" y="12758"/>
                      </a:lnTo>
                      <a:lnTo>
                        <a:pt x="1038" y="12930"/>
                      </a:lnTo>
                      <a:lnTo>
                        <a:pt x="882" y="13094"/>
                      </a:lnTo>
                      <a:lnTo>
                        <a:pt x="734" y="13251"/>
                      </a:lnTo>
                      <a:lnTo>
                        <a:pt x="597" y="13399"/>
                      </a:lnTo>
                      <a:lnTo>
                        <a:pt x="473" y="13538"/>
                      </a:lnTo>
                      <a:lnTo>
                        <a:pt x="360" y="13666"/>
                      </a:lnTo>
                      <a:lnTo>
                        <a:pt x="262" y="13783"/>
                      </a:lnTo>
                      <a:lnTo>
                        <a:pt x="178" y="13888"/>
                      </a:lnTo>
                      <a:lnTo>
                        <a:pt x="108" y="13981"/>
                      </a:lnTo>
                      <a:lnTo>
                        <a:pt x="55" y="14061"/>
                      </a:lnTo>
                      <a:lnTo>
                        <a:pt x="19" y="14127"/>
                      </a:lnTo>
                      <a:lnTo>
                        <a:pt x="0" y="14177"/>
                      </a:lnTo>
                      <a:lnTo>
                        <a:pt x="0" y="14213"/>
                      </a:lnTo>
                      <a:lnTo>
                        <a:pt x="21" y="14232"/>
                      </a:lnTo>
                      <a:lnTo>
                        <a:pt x="63" y="14238"/>
                      </a:lnTo>
                      <a:lnTo>
                        <a:pt x="126" y="14230"/>
                      </a:lnTo>
                      <a:lnTo>
                        <a:pt x="207" y="14210"/>
                      </a:lnTo>
                      <a:lnTo>
                        <a:pt x="306" y="14177"/>
                      </a:lnTo>
                      <a:lnTo>
                        <a:pt x="423" y="14133"/>
                      </a:lnTo>
                      <a:lnTo>
                        <a:pt x="556" y="14078"/>
                      </a:lnTo>
                      <a:lnTo>
                        <a:pt x="705" y="14013"/>
                      </a:lnTo>
                      <a:lnTo>
                        <a:pt x="867" y="13938"/>
                      </a:lnTo>
                      <a:lnTo>
                        <a:pt x="1042" y="13854"/>
                      </a:lnTo>
                      <a:lnTo>
                        <a:pt x="1230" y="13762"/>
                      </a:lnTo>
                      <a:lnTo>
                        <a:pt x="1429" y="13662"/>
                      </a:lnTo>
                      <a:lnTo>
                        <a:pt x="1638" y="13556"/>
                      </a:lnTo>
                      <a:lnTo>
                        <a:pt x="1856" y="13443"/>
                      </a:lnTo>
                      <a:lnTo>
                        <a:pt x="2082" y="13324"/>
                      </a:lnTo>
                      <a:lnTo>
                        <a:pt x="2315" y="13199"/>
                      </a:lnTo>
                      <a:lnTo>
                        <a:pt x="2554" y="13071"/>
                      </a:lnTo>
                      <a:lnTo>
                        <a:pt x="2798" y="12939"/>
                      </a:lnTo>
                      <a:lnTo>
                        <a:pt x="3046" y="12802"/>
                      </a:lnTo>
                      <a:lnTo>
                        <a:pt x="3297" y="12665"/>
                      </a:lnTo>
                      <a:lnTo>
                        <a:pt x="3550" y="12525"/>
                      </a:lnTo>
                      <a:lnTo>
                        <a:pt x="3804" y="12383"/>
                      </a:lnTo>
                      <a:lnTo>
                        <a:pt x="4058" y="12241"/>
                      </a:lnTo>
                      <a:lnTo>
                        <a:pt x="4311" y="12098"/>
                      </a:lnTo>
                      <a:lnTo>
                        <a:pt x="4809" y="11816"/>
                      </a:lnTo>
                      <a:lnTo>
                        <a:pt x="5291" y="11542"/>
                      </a:lnTo>
                      <a:lnTo>
                        <a:pt x="5748" y="11280"/>
                      </a:lnTo>
                      <a:lnTo>
                        <a:pt x="6173" y="11035"/>
                      </a:lnTo>
                      <a:lnTo>
                        <a:pt x="6297" y="11179"/>
                      </a:lnTo>
                      <a:lnTo>
                        <a:pt x="6424" y="11318"/>
                      </a:lnTo>
                      <a:lnTo>
                        <a:pt x="6552" y="11452"/>
                      </a:lnTo>
                      <a:lnTo>
                        <a:pt x="6681" y="11581"/>
                      </a:lnTo>
                      <a:lnTo>
                        <a:pt x="6811" y="11705"/>
                      </a:lnTo>
                      <a:lnTo>
                        <a:pt x="6941" y="11823"/>
                      </a:lnTo>
                      <a:lnTo>
                        <a:pt x="7074" y="11937"/>
                      </a:lnTo>
                      <a:lnTo>
                        <a:pt x="7205" y="12044"/>
                      </a:lnTo>
                      <a:lnTo>
                        <a:pt x="7338" y="12146"/>
                      </a:lnTo>
                      <a:lnTo>
                        <a:pt x="7470" y="12243"/>
                      </a:lnTo>
                      <a:lnTo>
                        <a:pt x="7604" y="12333"/>
                      </a:lnTo>
                      <a:lnTo>
                        <a:pt x="7736" y="12417"/>
                      </a:lnTo>
                      <a:lnTo>
                        <a:pt x="7869" y="12496"/>
                      </a:lnTo>
                      <a:lnTo>
                        <a:pt x="8001" y="12569"/>
                      </a:lnTo>
                      <a:lnTo>
                        <a:pt x="8133" y="12636"/>
                      </a:lnTo>
                      <a:lnTo>
                        <a:pt x="8264" y="12696"/>
                      </a:lnTo>
                      <a:lnTo>
                        <a:pt x="8395" y="12750"/>
                      </a:lnTo>
                      <a:lnTo>
                        <a:pt x="8524" y="12798"/>
                      </a:lnTo>
                      <a:lnTo>
                        <a:pt x="8653" y="12839"/>
                      </a:lnTo>
                      <a:lnTo>
                        <a:pt x="8780" y="12873"/>
                      </a:lnTo>
                      <a:lnTo>
                        <a:pt x="8905" y="12901"/>
                      </a:lnTo>
                      <a:lnTo>
                        <a:pt x="9029" y="12922"/>
                      </a:lnTo>
                      <a:lnTo>
                        <a:pt x="9151" y="12936"/>
                      </a:lnTo>
                      <a:lnTo>
                        <a:pt x="9272" y="12943"/>
                      </a:lnTo>
                      <a:lnTo>
                        <a:pt x="9389" y="12942"/>
                      </a:lnTo>
                      <a:lnTo>
                        <a:pt x="9505" y="12935"/>
                      </a:lnTo>
                      <a:lnTo>
                        <a:pt x="9619" y="12920"/>
                      </a:lnTo>
                      <a:lnTo>
                        <a:pt x="9729" y="12897"/>
                      </a:lnTo>
                      <a:lnTo>
                        <a:pt x="9838" y="12868"/>
                      </a:lnTo>
                      <a:lnTo>
                        <a:pt x="9943" y="12831"/>
                      </a:lnTo>
                      <a:lnTo>
                        <a:pt x="10046" y="12785"/>
                      </a:lnTo>
                      <a:lnTo>
                        <a:pt x="10145" y="12733"/>
                      </a:lnTo>
                      <a:lnTo>
                        <a:pt x="10243" y="12670"/>
                      </a:lnTo>
                      <a:lnTo>
                        <a:pt x="10337" y="12599"/>
                      </a:lnTo>
                      <a:lnTo>
                        <a:pt x="10424" y="12523"/>
                      </a:lnTo>
                      <a:lnTo>
                        <a:pt x="10506" y="12440"/>
                      </a:lnTo>
                      <a:lnTo>
                        <a:pt x="10582" y="12349"/>
                      </a:lnTo>
                      <a:lnTo>
                        <a:pt x="10653" y="12253"/>
                      </a:lnTo>
                      <a:lnTo>
                        <a:pt x="10718" y="12151"/>
                      </a:lnTo>
                      <a:lnTo>
                        <a:pt x="10778" y="12043"/>
                      </a:lnTo>
                      <a:lnTo>
                        <a:pt x="10833" y="11928"/>
                      </a:lnTo>
                      <a:lnTo>
                        <a:pt x="10881" y="11809"/>
                      </a:lnTo>
                      <a:lnTo>
                        <a:pt x="10925" y="11684"/>
                      </a:lnTo>
                      <a:lnTo>
                        <a:pt x="10962" y="11555"/>
                      </a:lnTo>
                      <a:lnTo>
                        <a:pt x="10995" y="11420"/>
                      </a:lnTo>
                      <a:lnTo>
                        <a:pt x="11023" y="11281"/>
                      </a:lnTo>
                      <a:lnTo>
                        <a:pt x="11044" y="11136"/>
                      </a:lnTo>
                      <a:lnTo>
                        <a:pt x="11060" y="10989"/>
                      </a:lnTo>
                      <a:lnTo>
                        <a:pt x="11071" y="10837"/>
                      </a:lnTo>
                      <a:lnTo>
                        <a:pt x="11076" y="10682"/>
                      </a:lnTo>
                      <a:lnTo>
                        <a:pt x="11076" y="10522"/>
                      </a:lnTo>
                      <a:lnTo>
                        <a:pt x="11071" y="10358"/>
                      </a:lnTo>
                      <a:lnTo>
                        <a:pt x="11060" y="10193"/>
                      </a:lnTo>
                      <a:lnTo>
                        <a:pt x="11044" y="10024"/>
                      </a:lnTo>
                      <a:lnTo>
                        <a:pt x="11022" y="9851"/>
                      </a:lnTo>
                      <a:lnTo>
                        <a:pt x="10995" y="9678"/>
                      </a:lnTo>
                      <a:lnTo>
                        <a:pt x="10962" y="9501"/>
                      </a:lnTo>
                      <a:lnTo>
                        <a:pt x="10925" y="9321"/>
                      </a:lnTo>
                      <a:lnTo>
                        <a:pt x="10882" y="9140"/>
                      </a:lnTo>
                      <a:lnTo>
                        <a:pt x="10834" y="8957"/>
                      </a:lnTo>
                      <a:lnTo>
                        <a:pt x="10780" y="8772"/>
                      </a:lnTo>
                      <a:lnTo>
                        <a:pt x="10720" y="8586"/>
                      </a:lnTo>
                      <a:lnTo>
                        <a:pt x="10656" y="8400"/>
                      </a:lnTo>
                      <a:lnTo>
                        <a:pt x="10587" y="8212"/>
                      </a:lnTo>
                      <a:lnTo>
                        <a:pt x="12579" y="6191"/>
                      </a:lnTo>
                      <a:lnTo>
                        <a:pt x="12669" y="6278"/>
                      </a:lnTo>
                      <a:lnTo>
                        <a:pt x="12760" y="6362"/>
                      </a:lnTo>
                      <a:lnTo>
                        <a:pt x="12851" y="6443"/>
                      </a:lnTo>
                      <a:lnTo>
                        <a:pt x="12942" y="6519"/>
                      </a:lnTo>
                      <a:lnTo>
                        <a:pt x="13035" y="6594"/>
                      </a:lnTo>
                      <a:lnTo>
                        <a:pt x="13126" y="6664"/>
                      </a:lnTo>
                      <a:lnTo>
                        <a:pt x="13218" y="6732"/>
                      </a:lnTo>
                      <a:lnTo>
                        <a:pt x="13311" y="6795"/>
                      </a:lnTo>
                      <a:lnTo>
                        <a:pt x="13403" y="6855"/>
                      </a:lnTo>
                      <a:lnTo>
                        <a:pt x="13496" y="6911"/>
                      </a:lnTo>
                      <a:lnTo>
                        <a:pt x="13588" y="6965"/>
                      </a:lnTo>
                      <a:lnTo>
                        <a:pt x="13679" y="7013"/>
                      </a:lnTo>
                      <a:lnTo>
                        <a:pt x="13771" y="7059"/>
                      </a:lnTo>
                      <a:lnTo>
                        <a:pt x="13862" y="7100"/>
                      </a:lnTo>
                      <a:lnTo>
                        <a:pt x="13952" y="7138"/>
                      </a:lnTo>
                      <a:lnTo>
                        <a:pt x="14043" y="7172"/>
                      </a:lnTo>
                      <a:lnTo>
                        <a:pt x="14131" y="7201"/>
                      </a:lnTo>
                      <a:lnTo>
                        <a:pt x="14221" y="7227"/>
                      </a:lnTo>
                      <a:lnTo>
                        <a:pt x="14308" y="7248"/>
                      </a:lnTo>
                      <a:lnTo>
                        <a:pt x="14394" y="7265"/>
                      </a:lnTo>
                      <a:lnTo>
                        <a:pt x="14481" y="7278"/>
                      </a:lnTo>
                      <a:lnTo>
                        <a:pt x="14565" y="7287"/>
                      </a:lnTo>
                      <a:lnTo>
                        <a:pt x="14648" y="7291"/>
                      </a:lnTo>
                      <a:lnTo>
                        <a:pt x="14730" y="7291"/>
                      </a:lnTo>
                      <a:lnTo>
                        <a:pt x="14811" y="7287"/>
                      </a:lnTo>
                      <a:lnTo>
                        <a:pt x="14890" y="7278"/>
                      </a:lnTo>
                      <a:lnTo>
                        <a:pt x="14968" y="7264"/>
                      </a:lnTo>
                      <a:lnTo>
                        <a:pt x="15044" y="7246"/>
                      </a:lnTo>
                      <a:lnTo>
                        <a:pt x="15118" y="7224"/>
                      </a:lnTo>
                      <a:lnTo>
                        <a:pt x="15191" y="7195"/>
                      </a:lnTo>
                      <a:lnTo>
                        <a:pt x="15262" y="7163"/>
                      </a:lnTo>
                      <a:lnTo>
                        <a:pt x="15331" y="7126"/>
                      </a:lnTo>
                      <a:lnTo>
                        <a:pt x="15424" y="7065"/>
                      </a:lnTo>
                      <a:lnTo>
                        <a:pt x="15511" y="6997"/>
                      </a:lnTo>
                      <a:lnTo>
                        <a:pt x="15591" y="6920"/>
                      </a:lnTo>
                      <a:lnTo>
                        <a:pt x="15665" y="6837"/>
                      </a:lnTo>
                      <a:lnTo>
                        <a:pt x="15734" y="6746"/>
                      </a:lnTo>
                      <a:lnTo>
                        <a:pt x="15795" y="6648"/>
                      </a:lnTo>
                      <a:lnTo>
                        <a:pt x="15850" y="6543"/>
                      </a:lnTo>
                      <a:lnTo>
                        <a:pt x="15898" y="6431"/>
                      </a:lnTo>
                      <a:lnTo>
                        <a:pt x="15941" y="6313"/>
                      </a:lnTo>
                      <a:lnTo>
                        <a:pt x="15977" y="6190"/>
                      </a:lnTo>
                      <a:lnTo>
                        <a:pt x="16007" y="6061"/>
                      </a:lnTo>
                      <a:lnTo>
                        <a:pt x="16030" y="5926"/>
                      </a:lnTo>
                      <a:lnTo>
                        <a:pt x="16047" y="5787"/>
                      </a:lnTo>
                      <a:lnTo>
                        <a:pt x="16058" y="5642"/>
                      </a:lnTo>
                      <a:lnTo>
                        <a:pt x="16063" y="5493"/>
                      </a:lnTo>
                      <a:lnTo>
                        <a:pt x="16061" y="5340"/>
                      </a:lnTo>
                      <a:lnTo>
                        <a:pt x="16053" y="5184"/>
                      </a:lnTo>
                      <a:lnTo>
                        <a:pt x="16039" y="5023"/>
                      </a:lnTo>
                      <a:lnTo>
                        <a:pt x="16019" y="4859"/>
                      </a:lnTo>
                      <a:lnTo>
                        <a:pt x="15992" y="4693"/>
                      </a:lnTo>
                      <a:lnTo>
                        <a:pt x="15960" y="4523"/>
                      </a:lnTo>
                      <a:lnTo>
                        <a:pt x="15920" y="4351"/>
                      </a:lnTo>
                      <a:lnTo>
                        <a:pt x="15875" y="4177"/>
                      </a:lnTo>
                      <a:lnTo>
                        <a:pt x="15824" y="4001"/>
                      </a:lnTo>
                      <a:lnTo>
                        <a:pt x="15766" y="3823"/>
                      </a:lnTo>
                      <a:lnTo>
                        <a:pt x="15703" y="3644"/>
                      </a:lnTo>
                      <a:lnTo>
                        <a:pt x="15632" y="3464"/>
                      </a:lnTo>
                      <a:lnTo>
                        <a:pt x="15556" y="3283"/>
                      </a:lnTo>
                      <a:lnTo>
                        <a:pt x="15475" y="3103"/>
                      </a:lnTo>
                      <a:lnTo>
                        <a:pt x="15386" y="2921"/>
                      </a:lnTo>
                      <a:lnTo>
                        <a:pt x="15292" y="2740"/>
                      </a:lnTo>
                      <a:lnTo>
                        <a:pt x="15190" y="25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7" name="Rectangle 46"/>
              <p:cNvSpPr/>
              <p:nvPr/>
            </p:nvSpPr>
            <p:spPr>
              <a:xfrm>
                <a:off x="1405009" y="5312627"/>
                <a:ext cx="10278686" cy="1200329"/>
              </a:xfrm>
              <a:prstGeom prst="rect">
                <a:avLst/>
              </a:prstGeom>
            </p:spPr>
            <p:txBody>
              <a:bodyPr wrap="square">
                <a:spAutoFit/>
              </a:bodyPr>
              <a:lstStyle/>
              <a:p>
                <a:pPr algn="just">
                  <a:spcBef>
                    <a:spcPts val="300"/>
                  </a:spcBef>
                  <a:spcAft>
                    <a:spcPts val="300"/>
                  </a:spcAft>
                </a:pPr>
                <a:r>
                  <a:rPr lang="pt-BR" dirty="0">
                    <a:latin typeface="Arial" panose="020B0604020202020204" pitchFamily="34" charset="0"/>
                    <a:ea typeface="Times New Roman" panose="02020603050405020304" pitchFamily="18" charset="0"/>
                    <a:cs typeface="Arial" panose="020B0604020202020204" pitchFamily="34" charset="0"/>
                  </a:rPr>
                  <a:t>Triển khai các giải pháp bảo đảm hậu cần cho công tác phòng, chống dịch; p</a:t>
                </a:r>
                <a:r>
                  <a:rPr lang="sq-AL" dirty="0">
                    <a:latin typeface="Arial" panose="020B0604020202020204" pitchFamily="34" charset="0"/>
                    <a:ea typeface="Times New Roman" panose="02020603050405020304" pitchFamily="18" charset="0"/>
                    <a:cs typeface="Arial" panose="020B0604020202020204" pitchFamily="34" charset="0"/>
                  </a:rPr>
                  <a:t>hối hợp với các tổ chức quốc tế huy động các nguồn lực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phục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vụ</a:t>
                </a:r>
                <a:r>
                  <a:rPr lang="sq-AL" dirty="0">
                    <a:latin typeface="Arial" panose="020B0604020202020204" pitchFamily="34" charset="0"/>
                    <a:ea typeface="Times New Roman" panose="02020603050405020304" pitchFamily="18" charset="0"/>
                    <a:cs typeface="Arial" panose="020B0604020202020204" pitchFamily="34" charset="0"/>
                  </a:rPr>
                  <a:t> phòng, chống dịc</a:t>
                </a:r>
                <a:r>
                  <a:rPr lang="en-US" dirty="0">
                    <a:latin typeface="Arial" panose="020B0604020202020204" pitchFamily="34" charset="0"/>
                    <a:ea typeface="Times New Roman" panose="02020603050405020304" pitchFamily="18" charset="0"/>
                    <a:cs typeface="Arial" panose="020B0604020202020204" pitchFamily="34" charset="0"/>
                  </a:rPr>
                  <a:t>h, </a:t>
                </a:r>
                <a:r>
                  <a:rPr lang="en-US" dirty="0" err="1">
                    <a:latin typeface="Arial" panose="020B0604020202020204" pitchFamily="34" charset="0"/>
                    <a:ea typeface="Times New Roman" panose="02020603050405020304" pitchFamily="18" charset="0"/>
                    <a:cs typeface="Arial" panose="020B0604020202020204" pitchFamily="34" charset="0"/>
                  </a:rPr>
                  <a:t>nhất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vắc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xin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sinh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phẩm</a:t>
                </a:r>
                <a:r>
                  <a:rPr lang="en-US" dirty="0">
                    <a:latin typeface="Arial" panose="020B0604020202020204" pitchFamily="34" charset="0"/>
                    <a:ea typeface="Times New Roman" panose="02020603050405020304" pitchFamily="18" charset="0"/>
                    <a:cs typeface="Arial" panose="020B0604020202020204" pitchFamily="34" charset="0"/>
                  </a:rPr>
                  <a:t>… </a:t>
                </a:r>
                <a:r>
                  <a:rPr lang="pt-BR" i="1" dirty="0">
                    <a:latin typeface="Arial" panose="020B0604020202020204" pitchFamily="34" charset="0"/>
                    <a:ea typeface="Times New Roman" panose="02020603050405020304" pitchFamily="18" charset="0"/>
                    <a:cs typeface="Arial" panose="020B0604020202020204" pitchFamily="34" charset="0"/>
                  </a:rPr>
                  <a:t>cuối năm 2023 </a:t>
                </a:r>
                <a:r>
                  <a:rPr lang="sq-AL" i="1" dirty="0">
                    <a:latin typeface="Arial" panose="020B0604020202020204" pitchFamily="34" charset="0"/>
                    <a:ea typeface="Times New Roman" panose="02020603050405020304" pitchFamily="18" charset="0"/>
                    <a:cs typeface="Arial" panose="020B0604020202020204" pitchFamily="34" charset="0"/>
                  </a:rPr>
                  <a:t>đã hoàn thiện các thủ tục liên quan để phân bổ 10 loại vắc xin</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trong</a:t>
                </a:r>
                <a:r>
                  <a:rPr lang="en-US" i="1" dirty="0">
                    <a:latin typeface="Arial" panose="020B0604020202020204" pitchFamily="34" charset="0"/>
                    <a:ea typeface="Times New Roman" panose="02020603050405020304" pitchFamily="18" charset="0"/>
                    <a:cs typeface="Arial" panose="020B0604020202020204" pitchFamily="34" charset="0"/>
                  </a:rPr>
                  <a:t> TCMR</a:t>
                </a:r>
                <a:r>
                  <a:rPr lang="sq-AL" i="1" dirty="0">
                    <a:latin typeface="Arial" panose="020B0604020202020204" pitchFamily="34" charset="0"/>
                    <a:ea typeface="Times New Roman" panose="02020603050405020304" pitchFamily="18" charset="0"/>
                    <a:cs typeface="Arial" panose="020B0604020202020204" pitchFamily="34" charset="0"/>
                  </a:rPr>
                  <a:t> đặt hàng trong nước đến các địa phương theo nhu cầu</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và</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phân</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bổ</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hơn</a:t>
                </a:r>
                <a:r>
                  <a:rPr lang="en-US" i="1" dirty="0">
                    <a:latin typeface="Arial" panose="020B0604020202020204" pitchFamily="34" charset="0"/>
                    <a:ea typeface="Times New Roman" panose="02020603050405020304" pitchFamily="18" charset="0"/>
                    <a:cs typeface="Arial" panose="020B0604020202020204" pitchFamily="34" charset="0"/>
                  </a:rPr>
                  <a:t> 740.000 </a:t>
                </a:r>
                <a:r>
                  <a:rPr lang="en-US" i="1" dirty="0" err="1">
                    <a:latin typeface="Arial" panose="020B0604020202020204" pitchFamily="34" charset="0"/>
                    <a:ea typeface="Times New Roman" panose="02020603050405020304" pitchFamily="18" charset="0"/>
                    <a:cs typeface="Arial" panose="020B0604020202020204" pitchFamily="34" charset="0"/>
                  </a:rPr>
                  <a:t>liều</a:t>
                </a:r>
                <a:r>
                  <a:rPr lang="en-US" i="1" dirty="0">
                    <a:latin typeface="Arial" panose="020B0604020202020204" pitchFamily="34" charset="0"/>
                    <a:ea typeface="Times New Roman" panose="02020603050405020304" pitchFamily="18" charset="0"/>
                    <a:cs typeface="Arial" panose="020B0604020202020204" pitchFamily="34" charset="0"/>
                  </a:rPr>
                  <a:t> 5 </a:t>
                </a:r>
                <a:r>
                  <a:rPr lang="en-US" i="1" dirty="0" err="1">
                    <a:latin typeface="Arial" panose="020B0604020202020204" pitchFamily="34" charset="0"/>
                    <a:ea typeface="Times New Roman" panose="02020603050405020304" pitchFamily="18" charset="0"/>
                    <a:cs typeface="Arial" panose="020B0604020202020204" pitchFamily="34" charset="0"/>
                  </a:rPr>
                  <a:t>trong</a:t>
                </a:r>
                <a:r>
                  <a:rPr lang="en-US" i="1" dirty="0">
                    <a:latin typeface="Arial" panose="020B0604020202020204" pitchFamily="34" charset="0"/>
                    <a:ea typeface="Times New Roman" panose="02020603050405020304" pitchFamily="18" charset="0"/>
                    <a:cs typeface="Arial" panose="020B0604020202020204" pitchFamily="34" charset="0"/>
                  </a:rPr>
                  <a:t> 1.</a:t>
                </a:r>
              </a:p>
            </p:txBody>
          </p:sp>
        </p:grpSp>
      </p:grpSp>
    </p:spTree>
    <p:extLst>
      <p:ext uri="{BB962C8B-B14F-4D97-AF65-F5344CB8AC3E}">
        <p14:creationId xmlns:p14="http://schemas.microsoft.com/office/powerpoint/2010/main" val="40753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30"/>
          <p:cNvSpPr txBox="1">
            <a:spLocks/>
          </p:cNvSpPr>
          <p:nvPr/>
        </p:nvSpPr>
        <p:spPr>
          <a:xfrm>
            <a:off x="909729" y="305918"/>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Arial" charset="0"/>
                <a:ea typeface="Arial" charset="0"/>
                <a:cs typeface="Arial" charset="0"/>
              </a:rPr>
              <a:t>Kết</a:t>
            </a:r>
            <a:r>
              <a:rPr lang="en-US" sz="3600" b="1" dirty="0">
                <a:latin typeface="Arial" charset="0"/>
                <a:ea typeface="Arial" charset="0"/>
                <a:cs typeface="Arial" charset="0"/>
              </a:rPr>
              <a:t> </a:t>
            </a:r>
            <a:r>
              <a:rPr lang="en-US" sz="3600" b="1" dirty="0" err="1">
                <a:latin typeface="Arial" charset="0"/>
                <a:ea typeface="Arial" charset="0"/>
                <a:cs typeface="Arial" charset="0"/>
              </a:rPr>
              <a:t>quả</a:t>
            </a:r>
            <a:r>
              <a:rPr lang="en-US" sz="3600" b="1" dirty="0">
                <a:latin typeface="Arial" charset="0"/>
                <a:ea typeface="Arial" charset="0"/>
                <a:cs typeface="Arial" charset="0"/>
              </a:rPr>
              <a:t> </a:t>
            </a:r>
            <a:r>
              <a:rPr lang="en-US" sz="3600" b="1" dirty="0" err="1">
                <a:latin typeface="Arial" charset="0"/>
                <a:ea typeface="Arial" charset="0"/>
                <a:cs typeface="Arial" charset="0"/>
              </a:rPr>
              <a:t>công</a:t>
            </a:r>
            <a:r>
              <a:rPr lang="en-US" sz="3600" b="1" dirty="0">
                <a:latin typeface="Arial" charset="0"/>
                <a:ea typeface="Arial" charset="0"/>
                <a:cs typeface="Arial" charset="0"/>
              </a:rPr>
              <a:t> </a:t>
            </a:r>
            <a:r>
              <a:rPr lang="en-US" sz="3600" b="1" dirty="0" err="1">
                <a:latin typeface="Arial" charset="0"/>
                <a:ea typeface="Arial" charset="0"/>
                <a:cs typeface="Arial" charset="0"/>
              </a:rPr>
              <a:t>tác</a:t>
            </a:r>
            <a:r>
              <a:rPr lang="en-US" sz="3600" b="1" dirty="0">
                <a:latin typeface="Arial" charset="0"/>
                <a:ea typeface="Arial" charset="0"/>
                <a:cs typeface="Arial" charset="0"/>
              </a:rPr>
              <a:t> </a:t>
            </a:r>
            <a:r>
              <a:rPr lang="en-US" sz="3600" b="1" dirty="0" err="1">
                <a:latin typeface="Arial" charset="0"/>
                <a:ea typeface="Arial" charset="0"/>
                <a:cs typeface="Arial" charset="0"/>
              </a:rPr>
              <a:t>phòng</a:t>
            </a:r>
            <a:r>
              <a:rPr lang="en-US" sz="3600" b="1" dirty="0">
                <a:latin typeface="Arial" charset="0"/>
                <a:ea typeface="Arial" charset="0"/>
                <a:cs typeface="Arial" charset="0"/>
              </a:rPr>
              <a:t>, </a:t>
            </a:r>
            <a:r>
              <a:rPr lang="en-US" sz="3600" b="1" dirty="0" err="1">
                <a:latin typeface="Arial" charset="0"/>
                <a:ea typeface="Arial" charset="0"/>
                <a:cs typeface="Arial" charset="0"/>
              </a:rPr>
              <a:t>chống</a:t>
            </a:r>
            <a:r>
              <a:rPr lang="en-US" sz="3600" b="1" dirty="0">
                <a:latin typeface="Arial" charset="0"/>
                <a:ea typeface="Arial" charset="0"/>
                <a:cs typeface="Arial" charset="0"/>
              </a:rPr>
              <a:t> </a:t>
            </a:r>
            <a:r>
              <a:rPr lang="en-US" sz="3600" b="1" dirty="0" err="1">
                <a:latin typeface="Arial" charset="0"/>
                <a:ea typeface="Arial" charset="0"/>
                <a:cs typeface="Arial" charset="0"/>
              </a:rPr>
              <a:t>dịch</a:t>
            </a:r>
            <a:r>
              <a:rPr lang="en-US" sz="3600" b="1" dirty="0">
                <a:latin typeface="Arial" charset="0"/>
                <a:ea typeface="Arial" charset="0"/>
                <a:cs typeface="Arial" charset="0"/>
              </a:rPr>
              <a:t> 2023</a:t>
            </a:r>
            <a:endParaRPr lang="id-ID" sz="3600" b="1" dirty="0">
              <a:latin typeface="Arial" charset="0"/>
              <a:ea typeface="Arial" charset="0"/>
              <a:cs typeface="Arial" charset="0"/>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57553619"/>
              </p:ext>
            </p:extLst>
          </p:nvPr>
        </p:nvGraphicFramePr>
        <p:xfrm>
          <a:off x="628072" y="997531"/>
          <a:ext cx="10982037" cy="5349240"/>
        </p:xfrm>
        <a:graphic>
          <a:graphicData uri="http://schemas.openxmlformats.org/drawingml/2006/table">
            <a:tbl>
              <a:tblPr firstRow="1" firstCol="1" bandRow="1">
                <a:tableStyleId>{93296810-A885-4BE3-A3E7-6D5BEEA58F35}</a:tableStyleId>
              </a:tblPr>
              <a:tblGrid>
                <a:gridCol w="2185425">
                  <a:extLst>
                    <a:ext uri="{9D8B030D-6E8A-4147-A177-3AD203B41FA5}">
                      <a16:colId xmlns:a16="http://schemas.microsoft.com/office/drawing/2014/main" val="3851253879"/>
                    </a:ext>
                  </a:extLst>
                </a:gridCol>
                <a:gridCol w="4069943">
                  <a:extLst>
                    <a:ext uri="{9D8B030D-6E8A-4147-A177-3AD203B41FA5}">
                      <a16:colId xmlns:a16="http://schemas.microsoft.com/office/drawing/2014/main" val="2919089377"/>
                    </a:ext>
                  </a:extLst>
                </a:gridCol>
                <a:gridCol w="3756851">
                  <a:extLst>
                    <a:ext uri="{9D8B030D-6E8A-4147-A177-3AD203B41FA5}">
                      <a16:colId xmlns:a16="http://schemas.microsoft.com/office/drawing/2014/main" val="1027325135"/>
                    </a:ext>
                  </a:extLst>
                </a:gridCol>
                <a:gridCol w="969818">
                  <a:extLst>
                    <a:ext uri="{9D8B030D-6E8A-4147-A177-3AD203B41FA5}">
                      <a16:colId xmlns:a16="http://schemas.microsoft.com/office/drawing/2014/main" val="2480139495"/>
                    </a:ext>
                  </a:extLst>
                </a:gridCol>
              </a:tblGrid>
              <a:tr h="140442">
                <a:tc>
                  <a:txBody>
                    <a:bodyPr/>
                    <a:lstStyle/>
                    <a:p>
                      <a:pPr marL="71755" indent="-71755" algn="ctr">
                        <a:spcBef>
                          <a:spcPts val="600"/>
                        </a:spcBef>
                        <a:spcAft>
                          <a:spcPts val="0"/>
                        </a:spcAft>
                      </a:pPr>
                      <a:r>
                        <a:rPr lang="sq-AL" sz="1500" dirty="0">
                          <a:effectLst/>
                        </a:rPr>
                        <a:t>Tên bệnh</a:t>
                      </a:r>
                      <a:endParaRPr lang="en-US" sz="15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71755" indent="-71755" algn="ctr">
                        <a:spcBef>
                          <a:spcPts val="600"/>
                        </a:spcBef>
                        <a:spcAft>
                          <a:spcPts val="0"/>
                        </a:spcAft>
                      </a:pPr>
                      <a:r>
                        <a:rPr lang="sq-AL" sz="1500" dirty="0">
                          <a:effectLst/>
                        </a:rPr>
                        <a:t>Chỉ tiêu năm 2023</a:t>
                      </a:r>
                      <a:endParaRPr lang="en-US" sz="15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71755" indent="-71755" algn="ctr">
                        <a:spcBef>
                          <a:spcPts val="600"/>
                        </a:spcBef>
                        <a:spcAft>
                          <a:spcPts val="0"/>
                        </a:spcAft>
                      </a:pPr>
                      <a:r>
                        <a:rPr lang="en-US" sz="1500" dirty="0" err="1">
                          <a:effectLst/>
                        </a:rPr>
                        <a:t>Thực</a:t>
                      </a:r>
                      <a:r>
                        <a:rPr lang="en-US" sz="1500" baseline="0" dirty="0">
                          <a:effectLst/>
                        </a:rPr>
                        <a:t> </a:t>
                      </a:r>
                      <a:r>
                        <a:rPr lang="en-US" sz="1500" baseline="0" dirty="0" err="1">
                          <a:effectLst/>
                        </a:rPr>
                        <a:t>hiện</a:t>
                      </a:r>
                      <a:r>
                        <a:rPr lang="en-US" sz="1500" baseline="0" dirty="0">
                          <a:effectLst/>
                        </a:rPr>
                        <a:t> </a:t>
                      </a:r>
                      <a:r>
                        <a:rPr lang="sq-AL" sz="1500" dirty="0">
                          <a:effectLst/>
                        </a:rPr>
                        <a:t>năm 2023</a:t>
                      </a:r>
                      <a:endParaRPr lang="en-US" sz="15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71755" indent="-71755" algn="ctr">
                        <a:spcBef>
                          <a:spcPts val="600"/>
                        </a:spcBef>
                        <a:spcAft>
                          <a:spcPts val="0"/>
                        </a:spcAft>
                      </a:pPr>
                      <a:r>
                        <a:rPr lang="en-US" sz="1500" spc="-70" dirty="0" err="1">
                          <a:effectLst/>
                        </a:rPr>
                        <a:t>Kết</a:t>
                      </a:r>
                      <a:r>
                        <a:rPr lang="en-US" sz="1500" spc="-70" baseline="0" dirty="0">
                          <a:effectLst/>
                        </a:rPr>
                        <a:t> </a:t>
                      </a:r>
                      <a:r>
                        <a:rPr lang="en-US" sz="1500" spc="-70" baseline="0" dirty="0" err="1">
                          <a:effectLst/>
                        </a:rPr>
                        <a:t>quả</a:t>
                      </a:r>
                      <a:endParaRPr lang="en-US" sz="1500" dirty="0">
                        <a:effectLst/>
                        <a:latin typeface=".VnTime"/>
                        <a:ea typeface="Times New Roman" panose="02020603050405020304" pitchFamily="18" charset="0"/>
                        <a:cs typeface="Times New Roman" panose="02020603050405020304" pitchFamily="18" charset="0"/>
                      </a:endParaRPr>
                    </a:p>
                  </a:txBody>
                  <a:tcPr marL="44351" marR="44351" marT="0" marB="0"/>
                </a:tc>
                <a:extLst>
                  <a:ext uri="{0D108BD9-81ED-4DB2-BD59-A6C34878D82A}">
                    <a16:rowId xmlns:a16="http://schemas.microsoft.com/office/drawing/2014/main" val="893526192"/>
                  </a:ext>
                </a:extLst>
              </a:tr>
              <a:tr h="421327">
                <a:tc>
                  <a:txBody>
                    <a:bodyPr/>
                    <a:lstStyle/>
                    <a:p>
                      <a:pPr marL="71755" indent="-71755" algn="just">
                        <a:spcBef>
                          <a:spcPts val="600"/>
                        </a:spcBef>
                        <a:spcAft>
                          <a:spcPts val="0"/>
                        </a:spcAft>
                      </a:pPr>
                      <a:r>
                        <a:rPr lang="sq-AL" sz="1500" dirty="0">
                          <a:effectLst/>
                        </a:rPr>
                        <a:t>COVID-19</a:t>
                      </a:r>
                      <a:endParaRPr lang="en-US" sz="15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Không để bùng phát trong cộng đồng, cơ sở y tế</a:t>
                      </a:r>
                      <a:endParaRPr lang="en-US" sz="1600" kern="1200" dirty="0">
                        <a:solidFill>
                          <a:schemeClr val="dk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Dịch bệnh được kiểm soát; hiện ghi nhận khoảng 50 ca/tuần; đã hơn 07 tháng không ghi nhận tử vong</a:t>
                      </a:r>
                      <a:endParaRPr lang="en-US" sz="1600" kern="1200" dirty="0">
                        <a:solidFill>
                          <a:schemeClr val="dk1"/>
                        </a:solidFill>
                        <a:effectLst/>
                        <a:latin typeface="+mn-lt"/>
                        <a:ea typeface="+mn-ea"/>
                        <a:cs typeface="+mn-cs"/>
                      </a:endParaRPr>
                    </a:p>
                  </a:txBody>
                  <a:tcPr marL="44351" marR="44351" marT="0" marB="0"/>
                </a:tc>
                <a:tc>
                  <a:txBody>
                    <a:bodyPr/>
                    <a:lstStyle/>
                    <a:p>
                      <a:pPr marL="71755" indent="-71755" algn="ctr">
                        <a:spcBef>
                          <a:spcPts val="600"/>
                        </a:spcBef>
                        <a:spcAft>
                          <a:spcPts val="0"/>
                        </a:spcAft>
                      </a:pPr>
                      <a:r>
                        <a:rPr lang="sq-AL" sz="1600" dirty="0">
                          <a:effectLst/>
                        </a:rPr>
                        <a:t>Đạt</a:t>
                      </a:r>
                      <a:endParaRPr lang="en-US" sz="1600" dirty="0">
                        <a:solidFill>
                          <a:srgbClr val="C00000"/>
                        </a:solidFill>
                        <a:effectLst/>
                        <a:latin typeface=".VnTime"/>
                        <a:ea typeface="Times New Roman" panose="02020603050405020304" pitchFamily="18" charset="0"/>
                        <a:cs typeface="Times New Roman" panose="02020603050405020304" pitchFamily="18" charset="0"/>
                      </a:endParaRPr>
                    </a:p>
                  </a:txBody>
                  <a:tcPr marL="44351" marR="44351" marT="0" marB="0"/>
                </a:tc>
                <a:extLst>
                  <a:ext uri="{0D108BD9-81ED-4DB2-BD59-A6C34878D82A}">
                    <a16:rowId xmlns:a16="http://schemas.microsoft.com/office/drawing/2014/main" val="3849766415"/>
                  </a:ext>
                </a:extLst>
              </a:tr>
              <a:tr h="280885">
                <a:tc>
                  <a:txBody>
                    <a:bodyPr/>
                    <a:lstStyle/>
                    <a:p>
                      <a:pPr marL="0" indent="0" algn="just">
                        <a:spcBef>
                          <a:spcPts val="600"/>
                        </a:spcBef>
                        <a:spcAft>
                          <a:spcPts val="0"/>
                        </a:spcAft>
                      </a:pPr>
                      <a:r>
                        <a:rPr lang="sq-AL" sz="1500" dirty="0">
                          <a:effectLst/>
                        </a:rPr>
                        <a:t>Các bệnh: Ebola, MERS-CoV, cúm A (H7N9)</a:t>
                      </a:r>
                      <a:endParaRPr lang="en-US" sz="15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Hạn chế tối đa</a:t>
                      </a:r>
                      <a:r>
                        <a:rPr lang="en-US" sz="1600" kern="1200" dirty="0">
                          <a:effectLst/>
                        </a:rPr>
                        <a:t> </a:t>
                      </a:r>
                      <a:r>
                        <a:rPr lang="en-US" sz="1600" kern="1200" dirty="0" err="1">
                          <a:effectLst/>
                        </a:rPr>
                        <a:t>dịch</a:t>
                      </a:r>
                      <a:r>
                        <a:rPr lang="en-US" sz="1600" kern="1200" baseline="0" dirty="0">
                          <a:effectLst/>
                        </a:rPr>
                        <a:t> </a:t>
                      </a:r>
                      <a:r>
                        <a:rPr lang="en-US" sz="1600" kern="1200" baseline="0" dirty="0" err="1">
                          <a:effectLst/>
                        </a:rPr>
                        <a:t>bệnh</a:t>
                      </a:r>
                      <a:r>
                        <a:rPr lang="en-US" sz="1600" kern="1200" baseline="0" dirty="0">
                          <a:effectLst/>
                        </a:rPr>
                        <a:t> </a:t>
                      </a:r>
                      <a:r>
                        <a:rPr lang="en-US" sz="1600" kern="1200" baseline="0" dirty="0" err="1">
                          <a:effectLst/>
                        </a:rPr>
                        <a:t>xâm</a:t>
                      </a:r>
                      <a:r>
                        <a:rPr lang="en-US" sz="1600" kern="1200" baseline="0" dirty="0">
                          <a:effectLst/>
                        </a:rPr>
                        <a:t> </a:t>
                      </a:r>
                      <a:r>
                        <a:rPr lang="en-US" sz="1600" kern="1200" baseline="0" dirty="0" err="1">
                          <a:effectLst/>
                        </a:rPr>
                        <a:t>nhập</a:t>
                      </a:r>
                      <a:r>
                        <a:rPr lang="vi-VN" sz="1600" kern="1200" dirty="0">
                          <a:effectLst/>
                        </a:rPr>
                        <a:t> </a:t>
                      </a:r>
                      <a:r>
                        <a:rPr lang="sq-AL" sz="1600" kern="1200" dirty="0">
                          <a:effectLst/>
                        </a:rPr>
                        <a:t>và lây lan trong nước</a:t>
                      </a:r>
                      <a:endParaRPr lang="en-US" sz="1600" kern="1200" dirty="0">
                        <a:solidFill>
                          <a:schemeClr val="dk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Không ghi nhận các trường hợp mắc trong nước </a:t>
                      </a:r>
                      <a:endParaRPr lang="en-US" sz="1600" kern="1200" dirty="0">
                        <a:solidFill>
                          <a:schemeClr val="dk1"/>
                        </a:solidFill>
                        <a:effectLst/>
                        <a:latin typeface="+mn-lt"/>
                        <a:ea typeface="+mn-ea"/>
                        <a:cs typeface="+mn-cs"/>
                      </a:endParaRPr>
                    </a:p>
                  </a:txBody>
                  <a:tcPr marL="44351" marR="44351" marT="0" marB="0"/>
                </a:tc>
                <a:tc>
                  <a:txBody>
                    <a:bodyPr/>
                    <a:lstStyle/>
                    <a:p>
                      <a:pPr marL="71755" indent="-71755" algn="ctr">
                        <a:spcBef>
                          <a:spcPts val="600"/>
                        </a:spcBef>
                        <a:spcAft>
                          <a:spcPts val="0"/>
                        </a:spcAft>
                      </a:pPr>
                      <a:r>
                        <a:rPr lang="sq-AL" sz="1600" dirty="0">
                          <a:effectLst/>
                        </a:rPr>
                        <a:t>Đạt</a:t>
                      </a:r>
                      <a:endParaRPr lang="en-US" sz="1600" dirty="0">
                        <a:solidFill>
                          <a:srgbClr val="C00000"/>
                        </a:solidFill>
                        <a:effectLst/>
                        <a:latin typeface=".VnTime"/>
                        <a:ea typeface="Times New Roman" panose="02020603050405020304" pitchFamily="18" charset="0"/>
                        <a:cs typeface="Times New Roman" panose="02020603050405020304" pitchFamily="18" charset="0"/>
                      </a:endParaRPr>
                    </a:p>
                  </a:txBody>
                  <a:tcPr marL="44351" marR="44351" marT="0" marB="0"/>
                </a:tc>
                <a:extLst>
                  <a:ext uri="{0D108BD9-81ED-4DB2-BD59-A6C34878D82A}">
                    <a16:rowId xmlns:a16="http://schemas.microsoft.com/office/drawing/2014/main" val="3660350709"/>
                  </a:ext>
                </a:extLst>
              </a:tr>
              <a:tr h="639793">
                <a:tc>
                  <a:txBody>
                    <a:bodyPr/>
                    <a:lstStyle/>
                    <a:p>
                      <a:pPr marL="0" indent="0" algn="just" defTabSz="914377" rtl="0" eaLnBrk="1" latinLnBrk="0" hangingPunct="1">
                        <a:spcBef>
                          <a:spcPts val="600"/>
                        </a:spcBef>
                        <a:spcAft>
                          <a:spcPts val="0"/>
                        </a:spcAft>
                      </a:pPr>
                      <a:r>
                        <a:rPr lang="sq-AL" sz="1500" kern="1200" dirty="0">
                          <a:effectLst/>
                        </a:rPr>
                        <a:t>Các b</a:t>
                      </a:r>
                      <a:r>
                        <a:rPr lang="vi-VN" sz="1500" kern="1200" dirty="0">
                          <a:effectLst/>
                        </a:rPr>
                        <a:t>ệnh: c</a:t>
                      </a:r>
                      <a:r>
                        <a:rPr lang="sq-AL" sz="1500" kern="1200" dirty="0">
                          <a:effectLst/>
                        </a:rPr>
                        <a:t>úm A (H5N1)</a:t>
                      </a:r>
                      <a:r>
                        <a:rPr lang="vi-VN" sz="1500" kern="1200" dirty="0">
                          <a:effectLst/>
                        </a:rPr>
                        <a:t>, c</a:t>
                      </a:r>
                      <a:r>
                        <a:rPr lang="sq-AL" sz="1500" kern="1200" dirty="0">
                          <a:effectLst/>
                        </a:rPr>
                        <a:t>úm A (H5N6), đậu mùa khỉ và các bệnh nguy hiểm, mới nổi.</a:t>
                      </a:r>
                      <a:endParaRPr lang="en-US" sz="1500" b="1" kern="1200" dirty="0">
                        <a:solidFill>
                          <a:schemeClr val="lt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en-US" sz="1600" kern="1200" dirty="0">
                          <a:effectLst/>
                        </a:rPr>
                        <a:t>100% ổ</a:t>
                      </a:r>
                      <a:r>
                        <a:rPr lang="en-US" sz="1600" kern="1200" baseline="0" dirty="0">
                          <a:effectLst/>
                        </a:rPr>
                        <a:t> </a:t>
                      </a:r>
                      <a:r>
                        <a:rPr lang="en-US" sz="1600" kern="1200" baseline="0" dirty="0" err="1">
                          <a:effectLst/>
                        </a:rPr>
                        <a:t>dịch</a:t>
                      </a:r>
                      <a:r>
                        <a:rPr lang="en-US" sz="1600" kern="1200" baseline="0" dirty="0">
                          <a:effectLst/>
                        </a:rPr>
                        <a:t> </a:t>
                      </a:r>
                      <a:r>
                        <a:rPr lang="en-US" sz="1600" kern="1200" baseline="0" dirty="0" err="1">
                          <a:effectLst/>
                        </a:rPr>
                        <a:t>được</a:t>
                      </a:r>
                      <a:r>
                        <a:rPr lang="en-US" sz="1600" kern="1200" baseline="0" dirty="0">
                          <a:effectLst/>
                        </a:rPr>
                        <a:t> </a:t>
                      </a:r>
                      <a:r>
                        <a:rPr lang="en-US" sz="1600" kern="1200" baseline="0" dirty="0" err="1">
                          <a:effectLst/>
                        </a:rPr>
                        <a:t>phát</a:t>
                      </a:r>
                      <a:r>
                        <a:rPr lang="en-US" sz="1600" kern="1200" baseline="0" dirty="0">
                          <a:effectLst/>
                        </a:rPr>
                        <a:t> </a:t>
                      </a:r>
                      <a:r>
                        <a:rPr lang="en-US" sz="1600" kern="1200" baseline="0" dirty="0" err="1">
                          <a:effectLst/>
                        </a:rPr>
                        <a:t>hiện</a:t>
                      </a:r>
                      <a:r>
                        <a:rPr lang="en-US" sz="1600" kern="1200" baseline="0" dirty="0">
                          <a:effectLst/>
                        </a:rPr>
                        <a:t>, </a:t>
                      </a:r>
                      <a:r>
                        <a:rPr lang="en-US" sz="1600" kern="1200" baseline="0" dirty="0" err="1">
                          <a:effectLst/>
                        </a:rPr>
                        <a:t>xử</a:t>
                      </a:r>
                      <a:r>
                        <a:rPr lang="en-US" sz="1600" kern="1200" baseline="0" dirty="0">
                          <a:effectLst/>
                        </a:rPr>
                        <a:t> </a:t>
                      </a:r>
                      <a:r>
                        <a:rPr lang="en-US" sz="1600" kern="1200" baseline="0" dirty="0" err="1">
                          <a:effectLst/>
                        </a:rPr>
                        <a:t>lý</a:t>
                      </a:r>
                      <a:r>
                        <a:rPr lang="en-US" sz="1600" kern="1200" baseline="0" dirty="0">
                          <a:effectLst/>
                        </a:rPr>
                        <a:t> </a:t>
                      </a:r>
                      <a:r>
                        <a:rPr lang="en-US" sz="1600" kern="1200" baseline="0" dirty="0" err="1">
                          <a:effectLst/>
                        </a:rPr>
                        <a:t>kịp</a:t>
                      </a:r>
                      <a:r>
                        <a:rPr lang="en-US" sz="1600" kern="1200" baseline="0" dirty="0">
                          <a:effectLst/>
                        </a:rPr>
                        <a:t> </a:t>
                      </a:r>
                      <a:r>
                        <a:rPr lang="en-US" sz="1600" kern="1200" baseline="0" dirty="0" err="1">
                          <a:effectLst/>
                        </a:rPr>
                        <a:t>thời</a:t>
                      </a:r>
                      <a:r>
                        <a:rPr lang="en-US" sz="1600" kern="1200" baseline="0" dirty="0">
                          <a:effectLst/>
                        </a:rPr>
                        <a:t>, </a:t>
                      </a:r>
                      <a:r>
                        <a:rPr lang="sq-AL" sz="1600" kern="1200" dirty="0">
                          <a:effectLst/>
                        </a:rPr>
                        <a:t>không để bùng phát trong cộng đồng và các cơ sở y tế</a:t>
                      </a:r>
                      <a:endParaRPr lang="en-US" sz="1600" kern="1200" dirty="0">
                        <a:effectLst/>
                      </a:endParaRPr>
                    </a:p>
                    <a:p>
                      <a:pPr marL="0" indent="0" algn="just" defTabSz="914377" rtl="0" eaLnBrk="1" latinLnBrk="0" hangingPunct="1">
                        <a:spcBef>
                          <a:spcPts val="0"/>
                        </a:spcBef>
                        <a:spcAft>
                          <a:spcPts val="0"/>
                        </a:spcAft>
                      </a:pPr>
                      <a:endParaRPr lang="en-US" sz="1600" kern="1200" dirty="0">
                        <a:solidFill>
                          <a:schemeClr val="dk1"/>
                        </a:solidFill>
                        <a:effectLst/>
                        <a:latin typeface="+mn-lt"/>
                        <a:ea typeface="+mn-ea"/>
                        <a:cs typeface="+mn-cs"/>
                      </a:endParaRPr>
                    </a:p>
                  </a:txBody>
                  <a:tcPr marL="44351" marR="44351" marT="0" marB="0"/>
                </a:tc>
                <a:tc>
                  <a:txBody>
                    <a:bodyPr/>
                    <a:lstStyle/>
                    <a:p>
                      <a:pPr marL="0" indent="0" algn="just">
                        <a:spcBef>
                          <a:spcPts val="0"/>
                        </a:spcBef>
                        <a:spcAft>
                          <a:spcPts val="0"/>
                        </a:spcAft>
                      </a:pPr>
                      <a:r>
                        <a:rPr lang="en-US" sz="1600" dirty="0">
                          <a:effectLst/>
                        </a:rPr>
                        <a:t>- </a:t>
                      </a:r>
                      <a:r>
                        <a:rPr lang="sq-AL" sz="1600" dirty="0">
                          <a:effectLst/>
                        </a:rPr>
                        <a:t>Không ghi nhận các trường hợp mắc </a:t>
                      </a:r>
                      <a:r>
                        <a:rPr lang="vi-VN" sz="1600" dirty="0">
                          <a:effectLst/>
                        </a:rPr>
                        <a:t>c</a:t>
                      </a:r>
                      <a:r>
                        <a:rPr lang="sq-AL" sz="1600" dirty="0">
                          <a:effectLst/>
                        </a:rPr>
                        <a:t>úm A (H5N1)</a:t>
                      </a:r>
                      <a:r>
                        <a:rPr lang="vi-VN" sz="1600" dirty="0">
                          <a:effectLst/>
                        </a:rPr>
                        <a:t>, c</a:t>
                      </a:r>
                      <a:r>
                        <a:rPr lang="sq-AL" sz="1600" dirty="0">
                          <a:effectLst/>
                        </a:rPr>
                        <a:t>úm A (H5N6)</a:t>
                      </a:r>
                      <a:endParaRPr lang="en-US" sz="1600" dirty="0">
                        <a:effectLst/>
                      </a:endParaRPr>
                    </a:p>
                    <a:p>
                      <a:pPr marL="0" indent="0" algn="just">
                        <a:spcBef>
                          <a:spcPts val="0"/>
                        </a:spcBef>
                        <a:spcAft>
                          <a:spcPts val="0"/>
                        </a:spcAft>
                      </a:pPr>
                      <a:r>
                        <a:rPr lang="en-US" sz="1600" dirty="0">
                          <a:effectLst/>
                        </a:rPr>
                        <a:t>- </a:t>
                      </a:r>
                      <a:r>
                        <a:rPr lang="sq-AL" sz="1600" dirty="0">
                          <a:effectLst/>
                        </a:rPr>
                        <a:t>Đậu mùa khỉ được phát hiện sớm, khoanh vùng, xử lý kịp thời không để bùng phát </a:t>
                      </a:r>
                      <a:endParaRPr lang="en-US" sz="16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71755" indent="-71755" algn="ctr">
                        <a:spcBef>
                          <a:spcPts val="600"/>
                        </a:spcBef>
                        <a:spcAft>
                          <a:spcPts val="0"/>
                        </a:spcAft>
                      </a:pPr>
                      <a:r>
                        <a:rPr lang="sq-AL" sz="1600" dirty="0">
                          <a:effectLst/>
                        </a:rPr>
                        <a:t>Đạt</a:t>
                      </a:r>
                      <a:endParaRPr lang="en-US" sz="1600" dirty="0">
                        <a:solidFill>
                          <a:srgbClr val="C00000"/>
                        </a:solidFill>
                        <a:effectLst/>
                        <a:latin typeface=".VnTime"/>
                        <a:ea typeface="Times New Roman" panose="02020603050405020304" pitchFamily="18" charset="0"/>
                        <a:cs typeface="Times New Roman" panose="02020603050405020304" pitchFamily="18" charset="0"/>
                      </a:endParaRPr>
                    </a:p>
                  </a:txBody>
                  <a:tcPr marL="44351" marR="44351" marT="0" marB="0"/>
                </a:tc>
                <a:extLst>
                  <a:ext uri="{0D108BD9-81ED-4DB2-BD59-A6C34878D82A}">
                    <a16:rowId xmlns:a16="http://schemas.microsoft.com/office/drawing/2014/main" val="1733832544"/>
                  </a:ext>
                </a:extLst>
              </a:tr>
              <a:tr h="577375">
                <a:tc>
                  <a:txBody>
                    <a:bodyPr/>
                    <a:lstStyle/>
                    <a:p>
                      <a:pPr marL="0" indent="0" algn="just" defTabSz="914377" rtl="0" eaLnBrk="1" latinLnBrk="0" hangingPunct="1">
                        <a:spcBef>
                          <a:spcPts val="600"/>
                        </a:spcBef>
                        <a:spcAft>
                          <a:spcPts val="0"/>
                        </a:spcAft>
                      </a:pPr>
                      <a:r>
                        <a:rPr lang="sq-AL" sz="1500" kern="1200" dirty="0">
                          <a:effectLst/>
                        </a:rPr>
                        <a:t>Sốt xuất huyết</a:t>
                      </a:r>
                      <a:endParaRPr lang="en-US" sz="1500" b="1" kern="1200" dirty="0">
                        <a:solidFill>
                          <a:schemeClr val="lt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 Số mắc/100.000 dân: giảm 5% so với năm 2022 (&lt;350/100.000)</a:t>
                      </a:r>
                      <a:endParaRPr lang="en-US" sz="1600" kern="1200" dirty="0">
                        <a:effectLst/>
                      </a:endParaRPr>
                    </a:p>
                    <a:p>
                      <a:pPr marL="0" indent="0" algn="just" defTabSz="914377" rtl="0" eaLnBrk="1" latinLnBrk="0" hangingPunct="1">
                        <a:spcBef>
                          <a:spcPts val="0"/>
                        </a:spcBef>
                        <a:spcAft>
                          <a:spcPts val="0"/>
                        </a:spcAft>
                      </a:pPr>
                      <a:r>
                        <a:rPr lang="sq-AL" sz="1600" kern="1200" dirty="0">
                          <a:effectLst/>
                        </a:rPr>
                        <a:t>- Tỷ lệ chết/mắc: &lt;0,09%</a:t>
                      </a:r>
                      <a:endParaRPr lang="en-US" sz="1600" kern="1200" dirty="0">
                        <a:solidFill>
                          <a:schemeClr val="dk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 Tỷ lệ mắc: 171/100.000 dân</a:t>
                      </a:r>
                      <a:endParaRPr lang="en-US" sz="1600" kern="1200" dirty="0">
                        <a:effectLst/>
                      </a:endParaRPr>
                    </a:p>
                    <a:p>
                      <a:pPr marL="0" indent="0" algn="just" defTabSz="914377" rtl="0" eaLnBrk="1" latinLnBrk="0" hangingPunct="1">
                        <a:spcBef>
                          <a:spcPts val="0"/>
                        </a:spcBef>
                        <a:spcAft>
                          <a:spcPts val="0"/>
                        </a:spcAft>
                      </a:pPr>
                      <a:r>
                        <a:rPr lang="sq-AL" sz="1600" kern="1200" dirty="0">
                          <a:effectLst/>
                        </a:rPr>
                        <a:t>- Tỷ lệ chết/mắc: 0,025%</a:t>
                      </a:r>
                      <a:endParaRPr lang="en-US" sz="1600" kern="1200" dirty="0">
                        <a:solidFill>
                          <a:schemeClr val="dk1"/>
                        </a:solidFill>
                        <a:effectLst/>
                        <a:latin typeface="+mn-lt"/>
                        <a:ea typeface="+mn-ea"/>
                        <a:cs typeface="+mn-cs"/>
                      </a:endParaRPr>
                    </a:p>
                  </a:txBody>
                  <a:tcPr marL="44351" marR="44351" marT="0" marB="0"/>
                </a:tc>
                <a:tc>
                  <a:txBody>
                    <a:bodyPr/>
                    <a:lstStyle/>
                    <a:p>
                      <a:pPr marL="71755" indent="-71755" algn="ctr">
                        <a:spcBef>
                          <a:spcPts val="600"/>
                        </a:spcBef>
                        <a:spcAft>
                          <a:spcPts val="0"/>
                        </a:spcAft>
                      </a:pPr>
                      <a:r>
                        <a:rPr lang="sq-AL" sz="1600" dirty="0">
                          <a:effectLst/>
                        </a:rPr>
                        <a:t>Đạt</a:t>
                      </a:r>
                      <a:endParaRPr lang="en-US" sz="1600" dirty="0">
                        <a:solidFill>
                          <a:srgbClr val="C00000"/>
                        </a:solidFill>
                        <a:effectLst/>
                        <a:latin typeface=".VnTime"/>
                        <a:ea typeface="Times New Roman" panose="02020603050405020304" pitchFamily="18" charset="0"/>
                        <a:cs typeface="Times New Roman" panose="02020603050405020304" pitchFamily="18" charset="0"/>
                      </a:endParaRPr>
                    </a:p>
                  </a:txBody>
                  <a:tcPr marL="44351" marR="44351" marT="0" marB="0"/>
                </a:tc>
                <a:extLst>
                  <a:ext uri="{0D108BD9-81ED-4DB2-BD59-A6C34878D82A}">
                    <a16:rowId xmlns:a16="http://schemas.microsoft.com/office/drawing/2014/main" val="2721245181"/>
                  </a:ext>
                </a:extLst>
              </a:tr>
              <a:tr h="362734">
                <a:tc>
                  <a:txBody>
                    <a:bodyPr/>
                    <a:lstStyle/>
                    <a:p>
                      <a:pPr marL="0" indent="0" algn="just" defTabSz="914377" rtl="0" eaLnBrk="1" latinLnBrk="0" hangingPunct="1">
                        <a:spcBef>
                          <a:spcPts val="600"/>
                        </a:spcBef>
                        <a:spcAft>
                          <a:spcPts val="0"/>
                        </a:spcAft>
                      </a:pPr>
                      <a:r>
                        <a:rPr lang="sq-AL" sz="1500" kern="1200" dirty="0">
                          <a:effectLst/>
                        </a:rPr>
                        <a:t>Tay chân miệng</a:t>
                      </a:r>
                      <a:endParaRPr lang="en-US" sz="1500" b="1" kern="1200" dirty="0">
                        <a:solidFill>
                          <a:schemeClr val="lt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 Tỷ lệ mắc:</a:t>
                      </a:r>
                      <a:r>
                        <a:rPr lang="en-US" sz="1600" kern="1200" dirty="0">
                          <a:effectLst/>
                        </a:rPr>
                        <a:t> </a:t>
                      </a:r>
                      <a:r>
                        <a:rPr lang="sq-AL" sz="1600" kern="1200" dirty="0">
                          <a:effectLst/>
                        </a:rPr>
                        <a:t>&lt;100/100.000 dân</a:t>
                      </a:r>
                      <a:endParaRPr lang="en-US" sz="1600" kern="1200" dirty="0">
                        <a:effectLst/>
                      </a:endParaRPr>
                    </a:p>
                    <a:p>
                      <a:pPr marL="0" indent="0" algn="just" defTabSz="914377" rtl="0" eaLnBrk="1" latinLnBrk="0" hangingPunct="1">
                        <a:spcBef>
                          <a:spcPts val="0"/>
                        </a:spcBef>
                        <a:spcAft>
                          <a:spcPts val="0"/>
                        </a:spcAft>
                      </a:pPr>
                      <a:r>
                        <a:rPr lang="sq-AL" sz="1600" kern="1200" dirty="0">
                          <a:effectLst/>
                        </a:rPr>
                        <a:t>- Tỷ lệ tử vong: &lt;0,05%.</a:t>
                      </a:r>
                      <a:endParaRPr lang="en-US" sz="1600" kern="1200" dirty="0">
                        <a:solidFill>
                          <a:schemeClr val="dk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 Tỷ lệ mắc: 175/100.000 dân</a:t>
                      </a:r>
                      <a:endParaRPr lang="en-US" sz="1600" kern="1200" dirty="0">
                        <a:effectLst/>
                      </a:endParaRPr>
                    </a:p>
                    <a:p>
                      <a:pPr marL="0" indent="0" algn="just" defTabSz="914377" rtl="0" eaLnBrk="1" latinLnBrk="0" hangingPunct="1">
                        <a:spcBef>
                          <a:spcPts val="0"/>
                        </a:spcBef>
                        <a:spcAft>
                          <a:spcPts val="0"/>
                        </a:spcAft>
                      </a:pPr>
                      <a:r>
                        <a:rPr lang="sq-AL" sz="1600" kern="1200" dirty="0">
                          <a:effectLst/>
                        </a:rPr>
                        <a:t>- Tỷ lệ tử vong: 0,02%</a:t>
                      </a:r>
                      <a:endParaRPr lang="en-US" sz="1600" kern="1200" dirty="0">
                        <a:solidFill>
                          <a:schemeClr val="dk1"/>
                        </a:solidFill>
                        <a:effectLst/>
                        <a:latin typeface="+mn-lt"/>
                        <a:ea typeface="+mn-ea"/>
                        <a:cs typeface="+mn-cs"/>
                      </a:endParaRPr>
                    </a:p>
                  </a:txBody>
                  <a:tcPr marL="44351" marR="44351" marT="0" marB="0"/>
                </a:tc>
                <a:tc>
                  <a:txBody>
                    <a:bodyPr/>
                    <a:lstStyle/>
                    <a:p>
                      <a:pPr marL="71755" indent="-71755" algn="ctr">
                        <a:spcBef>
                          <a:spcPts val="600"/>
                        </a:spcBef>
                        <a:spcAft>
                          <a:spcPts val="0"/>
                        </a:spcAft>
                      </a:pPr>
                      <a:r>
                        <a:rPr lang="sq-AL" sz="1600" dirty="0">
                          <a:effectLst/>
                        </a:rPr>
                        <a:t>Không đạt</a:t>
                      </a:r>
                      <a:endParaRPr lang="en-US" sz="1600" dirty="0">
                        <a:effectLst/>
                        <a:latin typeface=".VnTime"/>
                        <a:ea typeface="Times New Roman" panose="02020603050405020304" pitchFamily="18" charset="0"/>
                        <a:cs typeface="Times New Roman" panose="02020603050405020304" pitchFamily="18" charset="0"/>
                      </a:endParaRPr>
                    </a:p>
                  </a:txBody>
                  <a:tcPr marL="44351" marR="44351" marT="0" marB="0"/>
                </a:tc>
                <a:extLst>
                  <a:ext uri="{0D108BD9-81ED-4DB2-BD59-A6C34878D82A}">
                    <a16:rowId xmlns:a16="http://schemas.microsoft.com/office/drawing/2014/main" val="502331647"/>
                  </a:ext>
                </a:extLst>
              </a:tr>
              <a:tr h="379693">
                <a:tc>
                  <a:txBody>
                    <a:bodyPr/>
                    <a:lstStyle/>
                    <a:p>
                      <a:pPr marL="0" indent="0" algn="just" defTabSz="914377" rtl="0" eaLnBrk="1" latinLnBrk="0" hangingPunct="1">
                        <a:spcBef>
                          <a:spcPts val="600"/>
                        </a:spcBef>
                        <a:spcAft>
                          <a:spcPts val="0"/>
                        </a:spcAft>
                      </a:pPr>
                      <a:r>
                        <a:rPr lang="sq-AL" sz="1500" kern="1200" dirty="0">
                          <a:effectLst/>
                        </a:rPr>
                        <a:t>Sốt rét</a:t>
                      </a:r>
                      <a:endParaRPr lang="en-US" sz="1500" b="1" kern="1200" dirty="0">
                        <a:solidFill>
                          <a:schemeClr val="lt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 Tỷ lệ mắc: &lt;2,5/100.000 dân</a:t>
                      </a:r>
                      <a:endParaRPr lang="en-US" sz="1600" kern="1200" dirty="0">
                        <a:effectLst/>
                      </a:endParaRPr>
                    </a:p>
                    <a:p>
                      <a:pPr marL="0" indent="0" algn="just" defTabSz="914377" rtl="0" eaLnBrk="1" latinLnBrk="0" hangingPunct="1">
                        <a:spcBef>
                          <a:spcPts val="0"/>
                        </a:spcBef>
                        <a:spcAft>
                          <a:spcPts val="0"/>
                        </a:spcAft>
                      </a:pPr>
                      <a:r>
                        <a:rPr lang="sq-AL" sz="1600" kern="1200" dirty="0">
                          <a:effectLst/>
                        </a:rPr>
                        <a:t>- Tỷ lệ tử vong ≤0,02/100.000 dân</a:t>
                      </a:r>
                      <a:endParaRPr lang="en-US" sz="1600" kern="1200" dirty="0">
                        <a:solidFill>
                          <a:schemeClr val="dk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 Tỷ lệ mắc: &lt;0,45/100.000 dân</a:t>
                      </a:r>
                      <a:endParaRPr lang="en-US" sz="1600" kern="1200" dirty="0">
                        <a:effectLst/>
                      </a:endParaRPr>
                    </a:p>
                    <a:p>
                      <a:pPr marL="0" indent="0" algn="just" defTabSz="914377" rtl="0" eaLnBrk="1" latinLnBrk="0" hangingPunct="1">
                        <a:spcBef>
                          <a:spcPts val="0"/>
                        </a:spcBef>
                        <a:spcAft>
                          <a:spcPts val="0"/>
                        </a:spcAft>
                      </a:pPr>
                      <a:r>
                        <a:rPr lang="sq-AL" sz="1600" kern="1200" dirty="0">
                          <a:effectLst/>
                        </a:rPr>
                        <a:t>- Tỷ lệ tử vong: 0,002/100.000</a:t>
                      </a:r>
                      <a:endParaRPr lang="en-US" sz="1600" kern="1200" dirty="0">
                        <a:solidFill>
                          <a:schemeClr val="dk1"/>
                        </a:solidFill>
                        <a:effectLst/>
                        <a:latin typeface="+mn-lt"/>
                        <a:ea typeface="+mn-ea"/>
                        <a:cs typeface="+mn-cs"/>
                      </a:endParaRPr>
                    </a:p>
                  </a:txBody>
                  <a:tcPr marL="44351" marR="44351" marT="0" marB="0"/>
                </a:tc>
                <a:tc>
                  <a:txBody>
                    <a:bodyPr/>
                    <a:lstStyle/>
                    <a:p>
                      <a:pPr marL="71755" indent="-71755" algn="ctr" defTabSz="914377" rtl="0" eaLnBrk="1" latinLnBrk="0" hangingPunct="1">
                        <a:spcBef>
                          <a:spcPts val="600"/>
                        </a:spcBef>
                        <a:spcAft>
                          <a:spcPts val="0"/>
                        </a:spcAft>
                      </a:pPr>
                      <a:r>
                        <a:rPr lang="sq-AL" sz="1600" kern="1200" dirty="0">
                          <a:effectLst/>
                        </a:rPr>
                        <a:t>Đạt</a:t>
                      </a:r>
                      <a:endParaRPr lang="en-US" sz="1600" kern="1200" dirty="0">
                        <a:solidFill>
                          <a:srgbClr val="C00000"/>
                        </a:solidFill>
                        <a:effectLst/>
                        <a:latin typeface="+mn-lt"/>
                        <a:ea typeface="+mn-ea"/>
                        <a:cs typeface="+mn-cs"/>
                      </a:endParaRPr>
                    </a:p>
                  </a:txBody>
                  <a:tcPr marL="44351" marR="44351" marT="0" marB="0"/>
                </a:tc>
                <a:extLst>
                  <a:ext uri="{0D108BD9-81ED-4DB2-BD59-A6C34878D82A}">
                    <a16:rowId xmlns:a16="http://schemas.microsoft.com/office/drawing/2014/main" val="2592273475"/>
                  </a:ext>
                </a:extLst>
              </a:tr>
              <a:tr h="140442">
                <a:tc>
                  <a:txBody>
                    <a:bodyPr/>
                    <a:lstStyle/>
                    <a:p>
                      <a:pPr marL="0" indent="0" algn="just" defTabSz="914377" rtl="0" eaLnBrk="1" latinLnBrk="0" hangingPunct="1">
                        <a:spcBef>
                          <a:spcPts val="600"/>
                        </a:spcBef>
                        <a:spcAft>
                          <a:spcPts val="0"/>
                        </a:spcAft>
                      </a:pPr>
                      <a:r>
                        <a:rPr lang="en-US" sz="1500" kern="1200" dirty="0" err="1">
                          <a:effectLst/>
                        </a:rPr>
                        <a:t>Bệnh</a:t>
                      </a:r>
                      <a:r>
                        <a:rPr lang="en-US" sz="1500" kern="1200" dirty="0">
                          <a:effectLst/>
                        </a:rPr>
                        <a:t> </a:t>
                      </a:r>
                      <a:r>
                        <a:rPr lang="en-US" sz="1500" kern="1200" dirty="0" err="1">
                          <a:effectLst/>
                        </a:rPr>
                        <a:t>dại</a:t>
                      </a:r>
                      <a:endParaRPr lang="en-US" sz="1500" b="1" kern="1200" dirty="0">
                        <a:solidFill>
                          <a:schemeClr val="lt1"/>
                        </a:solidFill>
                        <a:effectLst/>
                        <a:latin typeface="+mn-lt"/>
                        <a:ea typeface="+mn-ea"/>
                        <a:cs typeface="+mn-cs"/>
                      </a:endParaRPr>
                    </a:p>
                  </a:txBody>
                  <a:tcPr marL="44351" marR="44351" marT="0" marB="0"/>
                </a:tc>
                <a:tc>
                  <a:txBody>
                    <a:bodyPr/>
                    <a:lstStyle/>
                    <a:p>
                      <a:pPr marL="71755" indent="-71755">
                        <a:spcBef>
                          <a:spcPts val="600"/>
                        </a:spcBef>
                        <a:spcAft>
                          <a:spcPts val="0"/>
                        </a:spcAft>
                      </a:pPr>
                      <a:r>
                        <a:rPr lang="sq-AL" sz="1600" dirty="0">
                          <a:effectLst/>
                        </a:rPr>
                        <a:t> ≤ </a:t>
                      </a:r>
                      <a:r>
                        <a:rPr lang="en-US" sz="1600" dirty="0">
                          <a:effectLst/>
                        </a:rPr>
                        <a:t>80</a:t>
                      </a:r>
                      <a:r>
                        <a:rPr lang="sq-AL" sz="1600" dirty="0">
                          <a:effectLst/>
                        </a:rPr>
                        <a:t> trường hợp tử vong.</a:t>
                      </a:r>
                      <a:endParaRPr lang="en-US" sz="16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71755" indent="-71755">
                        <a:spcBef>
                          <a:spcPts val="600"/>
                        </a:spcBef>
                        <a:spcAft>
                          <a:spcPts val="0"/>
                        </a:spcAft>
                      </a:pPr>
                      <a:r>
                        <a:rPr lang="sq-AL" sz="1600" dirty="0">
                          <a:effectLst/>
                        </a:rPr>
                        <a:t>82 trường hợp tử vong</a:t>
                      </a:r>
                      <a:endParaRPr lang="en-US" sz="16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71755" indent="-71755" algn="ctr">
                        <a:spcBef>
                          <a:spcPts val="600"/>
                        </a:spcBef>
                        <a:spcAft>
                          <a:spcPts val="0"/>
                        </a:spcAft>
                      </a:pPr>
                      <a:r>
                        <a:rPr lang="sq-AL" sz="1600" dirty="0">
                          <a:effectLst/>
                        </a:rPr>
                        <a:t>Không đạt</a:t>
                      </a:r>
                      <a:endParaRPr lang="en-US" sz="1600" dirty="0">
                        <a:effectLst/>
                        <a:latin typeface=".VnTime"/>
                        <a:ea typeface="Times New Roman" panose="02020603050405020304" pitchFamily="18" charset="0"/>
                        <a:cs typeface="Times New Roman" panose="02020603050405020304" pitchFamily="18" charset="0"/>
                      </a:endParaRPr>
                    </a:p>
                  </a:txBody>
                  <a:tcPr marL="44351" marR="44351" marT="0" marB="0"/>
                </a:tc>
                <a:extLst>
                  <a:ext uri="{0D108BD9-81ED-4DB2-BD59-A6C34878D82A}">
                    <a16:rowId xmlns:a16="http://schemas.microsoft.com/office/drawing/2014/main" val="2403064576"/>
                  </a:ext>
                </a:extLst>
              </a:tr>
              <a:tr h="362066">
                <a:tc>
                  <a:txBody>
                    <a:bodyPr/>
                    <a:lstStyle/>
                    <a:p>
                      <a:pPr marL="0" indent="0" algn="just" defTabSz="914377" rtl="0" eaLnBrk="1" latinLnBrk="0" hangingPunct="1">
                        <a:spcBef>
                          <a:spcPts val="600"/>
                        </a:spcBef>
                        <a:spcAft>
                          <a:spcPts val="0"/>
                        </a:spcAft>
                      </a:pPr>
                      <a:r>
                        <a:rPr lang="en-US" sz="1500" kern="1200" dirty="0" err="1">
                          <a:effectLst/>
                        </a:rPr>
                        <a:t>Sởi</a:t>
                      </a:r>
                      <a:r>
                        <a:rPr lang="en-US" sz="1500" kern="1200" dirty="0">
                          <a:effectLst/>
                        </a:rPr>
                        <a:t>, rubella</a:t>
                      </a:r>
                      <a:endParaRPr lang="en-US" sz="1500" b="1" kern="1200" dirty="0">
                        <a:solidFill>
                          <a:schemeClr val="lt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 Tỷ lệ mắc: &lt; 40/100.000 dân</a:t>
                      </a:r>
                      <a:endParaRPr lang="en-US" sz="1600" kern="1200" dirty="0">
                        <a:effectLst/>
                      </a:endParaRPr>
                    </a:p>
                    <a:p>
                      <a:pPr marL="0" indent="0" algn="just" defTabSz="914377" rtl="0" eaLnBrk="1" latinLnBrk="0" hangingPunct="1">
                        <a:spcBef>
                          <a:spcPts val="0"/>
                        </a:spcBef>
                        <a:spcAft>
                          <a:spcPts val="0"/>
                        </a:spcAft>
                      </a:pPr>
                      <a:r>
                        <a:rPr lang="sq-AL" sz="1600" kern="1200" dirty="0">
                          <a:effectLst/>
                        </a:rPr>
                        <a:t>- Tỷ lệ tử vong: &lt; 0,1%</a:t>
                      </a:r>
                      <a:endParaRPr lang="en-US" sz="1600" kern="1200" dirty="0">
                        <a:solidFill>
                          <a:schemeClr val="dk1"/>
                        </a:solidFill>
                        <a:effectLst/>
                        <a:latin typeface="+mn-lt"/>
                        <a:ea typeface="+mn-ea"/>
                        <a:cs typeface="+mn-cs"/>
                      </a:endParaRPr>
                    </a:p>
                  </a:txBody>
                  <a:tcPr marL="44351" marR="44351" marT="0" marB="0"/>
                </a:tc>
                <a:tc>
                  <a:txBody>
                    <a:bodyPr/>
                    <a:lstStyle/>
                    <a:p>
                      <a:pPr marL="0" indent="0" algn="just" defTabSz="914377" rtl="0" eaLnBrk="1" latinLnBrk="0" hangingPunct="1">
                        <a:spcBef>
                          <a:spcPts val="0"/>
                        </a:spcBef>
                        <a:spcAft>
                          <a:spcPts val="0"/>
                        </a:spcAft>
                      </a:pPr>
                      <a:r>
                        <a:rPr lang="sq-AL" sz="1600" kern="1200" dirty="0">
                          <a:effectLst/>
                        </a:rPr>
                        <a:t>- Tỷ lệ mắc: 0,5/100.000 dân</a:t>
                      </a:r>
                      <a:endParaRPr lang="en-US" sz="1600" kern="1200" dirty="0">
                        <a:effectLst/>
                      </a:endParaRPr>
                    </a:p>
                    <a:p>
                      <a:pPr marL="0" indent="0" algn="just" defTabSz="914377" rtl="0" eaLnBrk="1" latinLnBrk="0" hangingPunct="1">
                        <a:spcBef>
                          <a:spcPts val="0"/>
                        </a:spcBef>
                        <a:spcAft>
                          <a:spcPts val="0"/>
                        </a:spcAft>
                      </a:pPr>
                      <a:r>
                        <a:rPr lang="sq-AL" sz="1600" kern="1200" dirty="0">
                          <a:effectLst/>
                        </a:rPr>
                        <a:t>- Tỷ lệ tử vong: 0%</a:t>
                      </a:r>
                      <a:endParaRPr lang="en-US" sz="1600" kern="1200" dirty="0">
                        <a:solidFill>
                          <a:schemeClr val="dk1"/>
                        </a:solidFill>
                        <a:effectLst/>
                        <a:latin typeface="+mn-lt"/>
                        <a:ea typeface="+mn-ea"/>
                        <a:cs typeface="+mn-cs"/>
                      </a:endParaRPr>
                    </a:p>
                  </a:txBody>
                  <a:tcPr marL="44351" marR="44351" marT="0" marB="0"/>
                </a:tc>
                <a:tc>
                  <a:txBody>
                    <a:bodyPr/>
                    <a:lstStyle/>
                    <a:p>
                      <a:pPr marL="71755" indent="-71755" algn="ctr" defTabSz="914377" rtl="0" eaLnBrk="1" latinLnBrk="0" hangingPunct="1">
                        <a:spcBef>
                          <a:spcPts val="600"/>
                        </a:spcBef>
                        <a:spcAft>
                          <a:spcPts val="0"/>
                        </a:spcAft>
                      </a:pPr>
                      <a:r>
                        <a:rPr lang="sq-AL" sz="1600" kern="1200" dirty="0">
                          <a:effectLst/>
                        </a:rPr>
                        <a:t>Đạt</a:t>
                      </a:r>
                      <a:endParaRPr lang="en-US" sz="1600" kern="1200" dirty="0">
                        <a:solidFill>
                          <a:srgbClr val="C00000"/>
                        </a:solidFill>
                        <a:effectLst/>
                        <a:latin typeface="+mn-lt"/>
                        <a:ea typeface="+mn-ea"/>
                        <a:cs typeface="+mn-cs"/>
                      </a:endParaRPr>
                    </a:p>
                  </a:txBody>
                  <a:tcPr marL="44351" marR="44351" marT="0" marB="0"/>
                </a:tc>
                <a:extLst>
                  <a:ext uri="{0D108BD9-81ED-4DB2-BD59-A6C34878D82A}">
                    <a16:rowId xmlns:a16="http://schemas.microsoft.com/office/drawing/2014/main" val="4182482083"/>
                  </a:ext>
                </a:extLst>
              </a:tr>
              <a:tr h="280885">
                <a:tc>
                  <a:txBody>
                    <a:bodyPr/>
                    <a:lstStyle/>
                    <a:p>
                      <a:pPr marL="0" indent="0" algn="just" defTabSz="914377" rtl="0" eaLnBrk="1" latinLnBrk="0" hangingPunct="1">
                        <a:spcBef>
                          <a:spcPts val="600"/>
                        </a:spcBef>
                        <a:spcAft>
                          <a:spcPts val="0"/>
                        </a:spcAft>
                      </a:pPr>
                      <a:r>
                        <a:rPr lang="en-US" sz="1500" kern="1200" dirty="0" err="1">
                          <a:effectLst/>
                        </a:rPr>
                        <a:t>Tả</a:t>
                      </a:r>
                      <a:r>
                        <a:rPr lang="en-US" sz="1500" kern="1200" dirty="0">
                          <a:effectLst/>
                        </a:rPr>
                        <a:t>, </a:t>
                      </a:r>
                      <a:r>
                        <a:rPr lang="en-US" sz="1500" kern="1200" dirty="0" err="1">
                          <a:effectLst/>
                        </a:rPr>
                        <a:t>lỵ</a:t>
                      </a:r>
                      <a:r>
                        <a:rPr lang="en-US" sz="1500" kern="1200" dirty="0">
                          <a:effectLst/>
                        </a:rPr>
                        <a:t> </a:t>
                      </a:r>
                      <a:r>
                        <a:rPr lang="en-US" sz="1500" kern="1200" dirty="0" err="1">
                          <a:effectLst/>
                        </a:rPr>
                        <a:t>trực</a:t>
                      </a:r>
                      <a:r>
                        <a:rPr lang="en-US" sz="1500" kern="1200" dirty="0">
                          <a:effectLst/>
                        </a:rPr>
                        <a:t> </a:t>
                      </a:r>
                      <a:r>
                        <a:rPr lang="en-US" sz="1500" kern="1200" dirty="0" err="1">
                          <a:effectLst/>
                        </a:rPr>
                        <a:t>trùng</a:t>
                      </a:r>
                      <a:endParaRPr lang="en-US" sz="1500" b="1" kern="1200" dirty="0">
                        <a:solidFill>
                          <a:schemeClr val="lt1"/>
                        </a:solidFill>
                        <a:effectLst/>
                        <a:latin typeface="+mn-lt"/>
                        <a:ea typeface="+mn-ea"/>
                        <a:cs typeface="+mn-cs"/>
                      </a:endParaRPr>
                    </a:p>
                  </a:txBody>
                  <a:tcPr marL="44351" marR="44351" marT="0" marB="0"/>
                </a:tc>
                <a:tc>
                  <a:txBody>
                    <a:bodyPr/>
                    <a:lstStyle/>
                    <a:p>
                      <a:pPr marL="0" marR="0" indent="0" algn="just" defTabSz="914377" rtl="0" eaLnBrk="1" fontAlgn="auto" latinLnBrk="0" hangingPunct="1">
                        <a:lnSpc>
                          <a:spcPct val="100000"/>
                        </a:lnSpc>
                        <a:spcBef>
                          <a:spcPts val="600"/>
                        </a:spcBef>
                        <a:spcAft>
                          <a:spcPts val="0"/>
                        </a:spcAft>
                        <a:buClrTx/>
                        <a:buSzTx/>
                        <a:buFontTx/>
                        <a:buNone/>
                        <a:tabLst/>
                        <a:defRPr/>
                      </a:pPr>
                      <a:r>
                        <a:rPr lang="en-US" sz="1600" kern="1200" dirty="0">
                          <a:effectLst/>
                        </a:rPr>
                        <a:t>100% ổ</a:t>
                      </a:r>
                      <a:r>
                        <a:rPr lang="en-US" sz="1600" kern="1200" baseline="0" dirty="0">
                          <a:effectLst/>
                        </a:rPr>
                        <a:t> </a:t>
                      </a:r>
                      <a:r>
                        <a:rPr lang="en-US" sz="1600" kern="1200" baseline="0" dirty="0" err="1">
                          <a:effectLst/>
                        </a:rPr>
                        <a:t>dịch</a:t>
                      </a:r>
                      <a:r>
                        <a:rPr lang="en-US" sz="1600" kern="1200" baseline="0" dirty="0">
                          <a:effectLst/>
                        </a:rPr>
                        <a:t> </a:t>
                      </a:r>
                      <a:r>
                        <a:rPr lang="en-US" sz="1600" kern="1200" baseline="0" dirty="0" err="1">
                          <a:effectLst/>
                        </a:rPr>
                        <a:t>được</a:t>
                      </a:r>
                      <a:r>
                        <a:rPr lang="en-US" sz="1600" kern="1200" baseline="0" dirty="0">
                          <a:effectLst/>
                        </a:rPr>
                        <a:t> </a:t>
                      </a:r>
                      <a:r>
                        <a:rPr lang="en-US" sz="1600" kern="1200" baseline="0" dirty="0" err="1">
                          <a:effectLst/>
                        </a:rPr>
                        <a:t>phát</a:t>
                      </a:r>
                      <a:r>
                        <a:rPr lang="en-US" sz="1600" kern="1200" baseline="0" dirty="0">
                          <a:effectLst/>
                        </a:rPr>
                        <a:t> </a:t>
                      </a:r>
                      <a:r>
                        <a:rPr lang="en-US" sz="1600" kern="1200" baseline="0" dirty="0" err="1">
                          <a:effectLst/>
                        </a:rPr>
                        <a:t>hiện</a:t>
                      </a:r>
                      <a:r>
                        <a:rPr lang="en-US" sz="1600" kern="1200" baseline="0" dirty="0">
                          <a:effectLst/>
                        </a:rPr>
                        <a:t>, </a:t>
                      </a:r>
                      <a:r>
                        <a:rPr lang="en-US" sz="1600" kern="1200" baseline="0" dirty="0" err="1">
                          <a:effectLst/>
                        </a:rPr>
                        <a:t>xử</a:t>
                      </a:r>
                      <a:r>
                        <a:rPr lang="en-US" sz="1600" kern="1200" baseline="0" dirty="0">
                          <a:effectLst/>
                        </a:rPr>
                        <a:t> </a:t>
                      </a:r>
                      <a:r>
                        <a:rPr lang="en-US" sz="1600" kern="1200" baseline="0" dirty="0" err="1">
                          <a:effectLst/>
                        </a:rPr>
                        <a:t>lý</a:t>
                      </a:r>
                      <a:r>
                        <a:rPr lang="en-US" sz="1600" kern="1200" baseline="0" dirty="0">
                          <a:effectLst/>
                        </a:rPr>
                        <a:t> </a:t>
                      </a:r>
                      <a:r>
                        <a:rPr lang="en-US" sz="1600" kern="1200" baseline="0" dirty="0" err="1">
                          <a:effectLst/>
                        </a:rPr>
                        <a:t>kịp</a:t>
                      </a:r>
                      <a:r>
                        <a:rPr lang="en-US" sz="1600" kern="1200" baseline="0" dirty="0">
                          <a:effectLst/>
                        </a:rPr>
                        <a:t> </a:t>
                      </a:r>
                      <a:r>
                        <a:rPr lang="en-US" sz="1600" kern="1200" baseline="0" dirty="0" err="1">
                          <a:effectLst/>
                        </a:rPr>
                        <a:t>thời</a:t>
                      </a:r>
                      <a:r>
                        <a:rPr lang="en-US" sz="1600" kern="1200" baseline="0" dirty="0">
                          <a:effectLst/>
                        </a:rPr>
                        <a:t>, </a:t>
                      </a:r>
                      <a:r>
                        <a:rPr lang="sq-AL" sz="1600" kern="1200" dirty="0">
                          <a:effectLst/>
                        </a:rPr>
                        <a:t>không để </a:t>
                      </a:r>
                      <a:r>
                        <a:rPr lang="en-US" sz="1600" kern="1200" dirty="0" err="1">
                          <a:effectLst/>
                        </a:rPr>
                        <a:t>lây</a:t>
                      </a:r>
                      <a:r>
                        <a:rPr lang="en-US" sz="1600" kern="1200" baseline="0" dirty="0">
                          <a:effectLst/>
                        </a:rPr>
                        <a:t> </a:t>
                      </a:r>
                      <a:r>
                        <a:rPr lang="en-US" sz="1600" kern="1200" baseline="0" dirty="0" err="1">
                          <a:effectLst/>
                        </a:rPr>
                        <a:t>lan</a:t>
                      </a:r>
                      <a:r>
                        <a:rPr lang="en-US" sz="1600" kern="1200" baseline="0" dirty="0">
                          <a:effectLst/>
                        </a:rPr>
                        <a:t> </a:t>
                      </a:r>
                      <a:r>
                        <a:rPr lang="sq-AL" sz="1600" kern="1200" dirty="0">
                          <a:effectLst/>
                        </a:rPr>
                        <a:t>trong cộng đồng</a:t>
                      </a:r>
                      <a:endParaRPr lang="en-US" sz="1600" kern="1200" dirty="0">
                        <a:solidFill>
                          <a:schemeClr val="dk1"/>
                        </a:solidFill>
                        <a:effectLst/>
                        <a:latin typeface="+mn-lt"/>
                        <a:ea typeface="+mn-ea"/>
                        <a:cs typeface="+mn-cs"/>
                      </a:endParaRPr>
                    </a:p>
                  </a:txBody>
                  <a:tcPr marL="44351" marR="44351" marT="0" marB="0"/>
                </a:tc>
                <a:tc>
                  <a:txBody>
                    <a:bodyPr/>
                    <a:lstStyle/>
                    <a:p>
                      <a:pPr marL="0" indent="0" algn="just">
                        <a:spcBef>
                          <a:spcPts val="600"/>
                        </a:spcBef>
                        <a:spcAft>
                          <a:spcPts val="0"/>
                        </a:spcAft>
                      </a:pPr>
                      <a:r>
                        <a:rPr lang="sq-AL" sz="1600" dirty="0">
                          <a:effectLst/>
                        </a:rPr>
                        <a:t>Không ghi nhận các trường hợp mắc</a:t>
                      </a:r>
                      <a:endParaRPr lang="en-US" sz="1600" dirty="0">
                        <a:effectLst/>
                        <a:latin typeface=".VnTime"/>
                        <a:ea typeface="Times New Roman" panose="02020603050405020304" pitchFamily="18" charset="0"/>
                        <a:cs typeface="Times New Roman" panose="02020603050405020304" pitchFamily="18" charset="0"/>
                      </a:endParaRPr>
                    </a:p>
                  </a:txBody>
                  <a:tcPr marL="44351" marR="44351" marT="0" marB="0"/>
                </a:tc>
                <a:tc>
                  <a:txBody>
                    <a:bodyPr/>
                    <a:lstStyle/>
                    <a:p>
                      <a:pPr marL="71755" indent="-71755" algn="ctr" defTabSz="914377" rtl="0" eaLnBrk="1" latinLnBrk="0" hangingPunct="1">
                        <a:spcBef>
                          <a:spcPts val="600"/>
                        </a:spcBef>
                        <a:spcAft>
                          <a:spcPts val="0"/>
                        </a:spcAft>
                      </a:pPr>
                      <a:r>
                        <a:rPr lang="sq-AL" sz="1600" kern="1200" dirty="0">
                          <a:effectLst/>
                        </a:rPr>
                        <a:t>Đạt</a:t>
                      </a:r>
                      <a:endParaRPr lang="en-US" sz="1600" kern="1200" dirty="0">
                        <a:solidFill>
                          <a:srgbClr val="C00000"/>
                        </a:solidFill>
                        <a:effectLst/>
                        <a:latin typeface="+mn-lt"/>
                        <a:ea typeface="+mn-ea"/>
                        <a:cs typeface="+mn-cs"/>
                      </a:endParaRPr>
                    </a:p>
                  </a:txBody>
                  <a:tcPr marL="44351" marR="44351" marT="0" marB="0"/>
                </a:tc>
                <a:extLst>
                  <a:ext uri="{0D108BD9-81ED-4DB2-BD59-A6C34878D82A}">
                    <a16:rowId xmlns:a16="http://schemas.microsoft.com/office/drawing/2014/main" val="1662251865"/>
                  </a:ext>
                </a:extLst>
              </a:tr>
            </a:tbl>
          </a:graphicData>
        </a:graphic>
      </p:graphicFrame>
    </p:spTree>
    <p:extLst>
      <p:ext uri="{BB962C8B-B14F-4D97-AF65-F5344CB8AC3E}">
        <p14:creationId xmlns:p14="http://schemas.microsoft.com/office/powerpoint/2010/main" val="217441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006600" y="2162473"/>
            <a:ext cx="7860316" cy="3273127"/>
            <a:chOff x="887553" y="2137073"/>
            <a:chExt cx="9550863" cy="3906857"/>
          </a:xfrm>
        </p:grpSpPr>
        <p:sp>
          <p:nvSpPr>
            <p:cNvPr id="2" name="Freeform 3"/>
            <p:cNvSpPr/>
            <p:nvPr/>
          </p:nvSpPr>
          <p:spPr>
            <a:xfrm rot="10800000">
              <a:off x="2952735" y="3179548"/>
              <a:ext cx="7485681" cy="1917039"/>
            </a:xfrm>
            <a:custGeom>
              <a:avLst/>
              <a:gdLst>
                <a:gd name="connsiteX0" fmla="*/ 0 w 7485681"/>
                <a:gd name="connsiteY0" fmla="*/ 1917038 h 1917038"/>
                <a:gd name="connsiteX1" fmla="*/ 418454 w 7485681"/>
                <a:gd name="connsiteY1" fmla="*/ 1545079 h 1917038"/>
                <a:gd name="connsiteX2" fmla="*/ 1937288 w 7485681"/>
                <a:gd name="connsiteY2" fmla="*/ 1576076 h 1917038"/>
                <a:gd name="connsiteX3" fmla="*/ 2572718 w 7485681"/>
                <a:gd name="connsiteY3" fmla="*/ 212225 h 1917038"/>
                <a:gd name="connsiteX4" fmla="*/ 5098942 w 7485681"/>
                <a:gd name="connsiteY4" fmla="*/ 150232 h 1917038"/>
                <a:gd name="connsiteX5" fmla="*/ 4912962 w 7485681"/>
                <a:gd name="connsiteY5" fmla="*/ 1638069 h 1917038"/>
                <a:gd name="connsiteX6" fmla="*/ 7485681 w 7485681"/>
                <a:gd name="connsiteY6" fmla="*/ 1359099 h 191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5681" h="1917038">
                  <a:moveTo>
                    <a:pt x="0" y="1917038"/>
                  </a:moveTo>
                  <a:cubicBezTo>
                    <a:pt x="47786" y="1759472"/>
                    <a:pt x="95573" y="1601906"/>
                    <a:pt x="418454" y="1545079"/>
                  </a:cubicBezTo>
                  <a:cubicBezTo>
                    <a:pt x="741335" y="1488252"/>
                    <a:pt x="1578244" y="1798218"/>
                    <a:pt x="1937288" y="1576076"/>
                  </a:cubicBezTo>
                  <a:cubicBezTo>
                    <a:pt x="2296332" y="1353934"/>
                    <a:pt x="2045776" y="449866"/>
                    <a:pt x="2572718" y="212225"/>
                  </a:cubicBezTo>
                  <a:cubicBezTo>
                    <a:pt x="3099660" y="-25416"/>
                    <a:pt x="4708901" y="-87409"/>
                    <a:pt x="5098942" y="150232"/>
                  </a:cubicBezTo>
                  <a:cubicBezTo>
                    <a:pt x="5488983" y="387873"/>
                    <a:pt x="4515172" y="1436591"/>
                    <a:pt x="4912962" y="1638069"/>
                  </a:cubicBezTo>
                  <a:cubicBezTo>
                    <a:pt x="5310752" y="1839547"/>
                    <a:pt x="6398216" y="1599323"/>
                    <a:pt x="7485681" y="1359099"/>
                  </a:cubicBez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4"/>
            <p:cNvSpPr/>
            <p:nvPr/>
          </p:nvSpPr>
          <p:spPr>
            <a:xfrm rot="10800000">
              <a:off x="3030227" y="3210546"/>
              <a:ext cx="7160217" cy="2061492"/>
            </a:xfrm>
            <a:custGeom>
              <a:avLst/>
              <a:gdLst>
                <a:gd name="connsiteX0" fmla="*/ 0 w 7160217"/>
                <a:gd name="connsiteY0" fmla="*/ 2061492 h 2061492"/>
                <a:gd name="connsiteX1" fmla="*/ 681926 w 7160217"/>
                <a:gd name="connsiteY1" fmla="*/ 1782522 h 2061492"/>
                <a:gd name="connsiteX2" fmla="*/ 1363851 w 7160217"/>
                <a:gd name="connsiteY2" fmla="*/ 1038604 h 2061492"/>
                <a:gd name="connsiteX3" fmla="*/ 2572719 w 7160217"/>
                <a:gd name="connsiteY3" fmla="*/ 604651 h 2061492"/>
                <a:gd name="connsiteX4" fmla="*/ 3657600 w 7160217"/>
                <a:gd name="connsiteY4" fmla="*/ 139702 h 2061492"/>
                <a:gd name="connsiteX5" fmla="*/ 4494509 w 7160217"/>
                <a:gd name="connsiteY5" fmla="*/ 93207 h 2061492"/>
                <a:gd name="connsiteX6" fmla="*/ 4649492 w 7160217"/>
                <a:gd name="connsiteY6" fmla="*/ 1302075 h 2061492"/>
                <a:gd name="connsiteX7" fmla="*/ 7160217 w 7160217"/>
                <a:gd name="connsiteY7" fmla="*/ 1472556 h 206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217" h="2061492">
                  <a:moveTo>
                    <a:pt x="0" y="2061492"/>
                  </a:moveTo>
                  <a:cubicBezTo>
                    <a:pt x="227309" y="2007247"/>
                    <a:pt x="454618" y="1953003"/>
                    <a:pt x="681926" y="1782522"/>
                  </a:cubicBezTo>
                  <a:cubicBezTo>
                    <a:pt x="909235" y="1612041"/>
                    <a:pt x="1048719" y="1234916"/>
                    <a:pt x="1363851" y="1038604"/>
                  </a:cubicBezTo>
                  <a:cubicBezTo>
                    <a:pt x="1678983" y="842292"/>
                    <a:pt x="2190428" y="754468"/>
                    <a:pt x="2572719" y="604651"/>
                  </a:cubicBezTo>
                  <a:cubicBezTo>
                    <a:pt x="2955010" y="454834"/>
                    <a:pt x="3337302" y="224943"/>
                    <a:pt x="3657600" y="139702"/>
                  </a:cubicBezTo>
                  <a:cubicBezTo>
                    <a:pt x="3977898" y="54461"/>
                    <a:pt x="4329194" y="-100522"/>
                    <a:pt x="4494509" y="93207"/>
                  </a:cubicBezTo>
                  <a:cubicBezTo>
                    <a:pt x="4659824" y="286936"/>
                    <a:pt x="4205207" y="1072183"/>
                    <a:pt x="4649492" y="1302075"/>
                  </a:cubicBezTo>
                  <a:cubicBezTo>
                    <a:pt x="5093777" y="1531967"/>
                    <a:pt x="6126997" y="1502261"/>
                    <a:pt x="7160217" y="1472556"/>
                  </a:cubicBez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5"/>
            <p:cNvSpPr/>
            <p:nvPr/>
          </p:nvSpPr>
          <p:spPr>
            <a:xfrm rot="10800000">
              <a:off x="3154220" y="3133052"/>
              <a:ext cx="7005235" cy="1993077"/>
            </a:xfrm>
            <a:custGeom>
              <a:avLst/>
              <a:gdLst>
                <a:gd name="connsiteX0" fmla="*/ 0 w 7005234"/>
                <a:gd name="connsiteY0" fmla="*/ 1993077 h 1993077"/>
                <a:gd name="connsiteX1" fmla="*/ 418454 w 7005234"/>
                <a:gd name="connsiteY1" fmla="*/ 1621118 h 1993077"/>
                <a:gd name="connsiteX2" fmla="*/ 1425844 w 7005234"/>
                <a:gd name="connsiteY2" fmla="*/ 1605620 h 1993077"/>
                <a:gd name="connsiteX3" fmla="*/ 2417736 w 7005234"/>
                <a:gd name="connsiteY3" fmla="*/ 164277 h 1993077"/>
                <a:gd name="connsiteX4" fmla="*/ 4448014 w 7005234"/>
                <a:gd name="connsiteY4" fmla="*/ 195274 h 1993077"/>
                <a:gd name="connsiteX5" fmla="*/ 5238427 w 7005234"/>
                <a:gd name="connsiteY5" fmla="*/ 1621118 h 1993077"/>
                <a:gd name="connsiteX6" fmla="*/ 7005234 w 7005234"/>
                <a:gd name="connsiteY6" fmla="*/ 1140670 h 199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234" h="1993077">
                  <a:moveTo>
                    <a:pt x="0" y="1993077"/>
                  </a:moveTo>
                  <a:cubicBezTo>
                    <a:pt x="90406" y="1839385"/>
                    <a:pt x="180813" y="1685694"/>
                    <a:pt x="418454" y="1621118"/>
                  </a:cubicBezTo>
                  <a:cubicBezTo>
                    <a:pt x="656095" y="1556542"/>
                    <a:pt x="1092630" y="1848427"/>
                    <a:pt x="1425844" y="1605620"/>
                  </a:cubicBezTo>
                  <a:cubicBezTo>
                    <a:pt x="1759058" y="1362813"/>
                    <a:pt x="1914041" y="399335"/>
                    <a:pt x="2417736" y="164277"/>
                  </a:cubicBezTo>
                  <a:cubicBezTo>
                    <a:pt x="2921431" y="-70781"/>
                    <a:pt x="3977899" y="-47533"/>
                    <a:pt x="4448014" y="195274"/>
                  </a:cubicBezTo>
                  <a:cubicBezTo>
                    <a:pt x="4918129" y="438081"/>
                    <a:pt x="4812224" y="1463552"/>
                    <a:pt x="5238427" y="1621118"/>
                  </a:cubicBezTo>
                  <a:cubicBezTo>
                    <a:pt x="5664630" y="1778684"/>
                    <a:pt x="6334932" y="1459677"/>
                    <a:pt x="7005234" y="1140670"/>
                  </a:cubicBez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10800000">
              <a:off x="8442945" y="3253108"/>
              <a:ext cx="1315905" cy="1315905"/>
              <a:chOff x="2353393" y="3693978"/>
              <a:chExt cx="1315905" cy="1315905"/>
            </a:xfrm>
          </p:grpSpPr>
          <p:sp>
            <p:nvSpPr>
              <p:cNvPr id="9" name="Oval 8"/>
              <p:cNvSpPr/>
              <p:nvPr/>
            </p:nvSpPr>
            <p:spPr>
              <a:xfrm>
                <a:off x="2353393" y="3693978"/>
                <a:ext cx="1315905" cy="1315905"/>
              </a:xfrm>
              <a:prstGeom prst="ellipse">
                <a:avLst/>
              </a:prstGeom>
              <a:solidFill>
                <a:schemeClr val="bg1"/>
              </a:solidFill>
              <a:ln w="1428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Semi Bold" panose="00000700000000000000" pitchFamily="50" charset="0"/>
                </a:endParaRPr>
              </a:p>
            </p:txBody>
          </p:sp>
          <p:sp>
            <p:nvSpPr>
              <p:cNvPr id="10" name="TextBox 9"/>
              <p:cNvSpPr txBox="1"/>
              <p:nvPr/>
            </p:nvSpPr>
            <p:spPr>
              <a:xfrm rot="10800000">
                <a:off x="2565118" y="3981394"/>
                <a:ext cx="861133" cy="769441"/>
              </a:xfrm>
              <a:prstGeom prst="rect">
                <a:avLst/>
              </a:prstGeom>
              <a:noFill/>
            </p:spPr>
            <p:txBody>
              <a:bodyPr wrap="none" rtlCol="0">
                <a:spAutoFit/>
              </a:bodyPr>
              <a:lstStyle/>
              <a:p>
                <a:pPr algn="ctr"/>
                <a:r>
                  <a:rPr lang="en-US" sz="4400" dirty="0">
                    <a:solidFill>
                      <a:schemeClr val="accent2"/>
                    </a:solidFill>
                    <a:latin typeface="Montserrat Semi Bold" panose="00000700000000000000" pitchFamily="50" charset="0"/>
                  </a:rPr>
                  <a:t>04</a:t>
                </a:r>
                <a:endParaRPr lang="id-ID" sz="4400" dirty="0">
                  <a:solidFill>
                    <a:schemeClr val="accent2"/>
                  </a:solidFill>
                  <a:latin typeface="Montserrat Semi Bold" panose="00000700000000000000" pitchFamily="50" charset="0"/>
                </a:endParaRPr>
              </a:p>
            </p:txBody>
          </p:sp>
        </p:grpSp>
        <p:grpSp>
          <p:nvGrpSpPr>
            <p:cNvPr id="11" name="Group 10"/>
            <p:cNvGrpSpPr/>
            <p:nvPr/>
          </p:nvGrpSpPr>
          <p:grpSpPr>
            <a:xfrm rot="10800000">
              <a:off x="6248704" y="3860926"/>
              <a:ext cx="1749491" cy="1749490"/>
              <a:chOff x="4114049" y="2652578"/>
              <a:chExt cx="1749491" cy="1749492"/>
            </a:xfrm>
          </p:grpSpPr>
          <p:sp>
            <p:nvSpPr>
              <p:cNvPr id="12" name="Oval 11"/>
              <p:cNvSpPr/>
              <p:nvPr/>
            </p:nvSpPr>
            <p:spPr>
              <a:xfrm>
                <a:off x="4114049" y="2652578"/>
                <a:ext cx="1749491" cy="1749492"/>
              </a:xfrm>
              <a:prstGeom prst="ellipse">
                <a:avLst/>
              </a:prstGeom>
              <a:solidFill>
                <a:schemeClr val="bg1"/>
              </a:solidFill>
              <a:ln w="1682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Semi Bold" panose="00000700000000000000" pitchFamily="50" charset="0"/>
                </a:endParaRPr>
              </a:p>
            </p:txBody>
          </p:sp>
          <p:sp>
            <p:nvSpPr>
              <p:cNvPr id="13" name="TextBox 12"/>
              <p:cNvSpPr txBox="1"/>
              <p:nvPr/>
            </p:nvSpPr>
            <p:spPr>
              <a:xfrm rot="10800000">
                <a:off x="4414758" y="3091187"/>
                <a:ext cx="1148071" cy="1015664"/>
              </a:xfrm>
              <a:prstGeom prst="rect">
                <a:avLst/>
              </a:prstGeom>
              <a:noFill/>
            </p:spPr>
            <p:txBody>
              <a:bodyPr wrap="none" rtlCol="0">
                <a:spAutoFit/>
              </a:bodyPr>
              <a:lstStyle/>
              <a:p>
                <a:pPr algn="ctr"/>
                <a:r>
                  <a:rPr lang="en-US" sz="6000" dirty="0">
                    <a:solidFill>
                      <a:schemeClr val="accent3"/>
                    </a:solidFill>
                    <a:latin typeface="Montserrat Semi Bold" panose="00000700000000000000" pitchFamily="50" charset="0"/>
                  </a:rPr>
                  <a:t>03</a:t>
                </a:r>
                <a:endParaRPr lang="id-ID" sz="6000" dirty="0">
                  <a:solidFill>
                    <a:schemeClr val="accent3"/>
                  </a:solidFill>
                  <a:latin typeface="Montserrat Semi Bold" panose="00000700000000000000" pitchFamily="50" charset="0"/>
                </a:endParaRPr>
              </a:p>
            </p:txBody>
          </p:sp>
        </p:grpSp>
        <p:grpSp>
          <p:nvGrpSpPr>
            <p:cNvPr id="14" name="Group 13"/>
            <p:cNvGrpSpPr/>
            <p:nvPr/>
          </p:nvGrpSpPr>
          <p:grpSpPr>
            <a:xfrm rot="10800000">
              <a:off x="3768836" y="2137073"/>
              <a:ext cx="2232083" cy="2232083"/>
              <a:chOff x="6111325" y="3893837"/>
              <a:chExt cx="2232083" cy="2232083"/>
            </a:xfrm>
          </p:grpSpPr>
          <p:sp>
            <p:nvSpPr>
              <p:cNvPr id="15" name="Oval 14"/>
              <p:cNvSpPr/>
              <p:nvPr/>
            </p:nvSpPr>
            <p:spPr>
              <a:xfrm>
                <a:off x="6111325" y="3893837"/>
                <a:ext cx="2232083" cy="2232083"/>
              </a:xfrm>
              <a:prstGeom prst="ellipse">
                <a:avLst/>
              </a:prstGeom>
              <a:solidFill>
                <a:schemeClr val="bg1"/>
              </a:solidFill>
              <a:ln w="1873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Semi Bold" panose="00000700000000000000" pitchFamily="50" charset="0"/>
                </a:endParaRPr>
              </a:p>
            </p:txBody>
          </p:sp>
          <p:sp>
            <p:nvSpPr>
              <p:cNvPr id="16" name="TextBox 15"/>
              <p:cNvSpPr txBox="1"/>
              <p:nvPr/>
            </p:nvSpPr>
            <p:spPr>
              <a:xfrm rot="10800000">
                <a:off x="6519479" y="4425650"/>
                <a:ext cx="1415772" cy="1323439"/>
              </a:xfrm>
              <a:prstGeom prst="rect">
                <a:avLst/>
              </a:prstGeom>
              <a:noFill/>
            </p:spPr>
            <p:txBody>
              <a:bodyPr wrap="none" rtlCol="0" anchor="ctr">
                <a:spAutoFit/>
              </a:bodyPr>
              <a:lstStyle/>
              <a:p>
                <a:pPr algn="ctr"/>
                <a:r>
                  <a:rPr lang="en-US" sz="8000" dirty="0">
                    <a:solidFill>
                      <a:schemeClr val="accent4"/>
                    </a:solidFill>
                    <a:latin typeface="Montserrat Semi Bold" panose="00000700000000000000" pitchFamily="50" charset="0"/>
                  </a:rPr>
                  <a:t>02</a:t>
                </a:r>
                <a:endParaRPr lang="id-ID" sz="8000" dirty="0">
                  <a:solidFill>
                    <a:schemeClr val="accent4"/>
                  </a:solidFill>
                  <a:latin typeface="Montserrat Semi Bold" panose="00000700000000000000" pitchFamily="50" charset="0"/>
                </a:endParaRPr>
              </a:p>
            </p:txBody>
          </p:sp>
        </p:grpSp>
        <p:grpSp>
          <p:nvGrpSpPr>
            <p:cNvPr id="17" name="Group 16"/>
            <p:cNvGrpSpPr/>
            <p:nvPr/>
          </p:nvGrpSpPr>
          <p:grpSpPr>
            <a:xfrm rot="10800000">
              <a:off x="887553" y="3427414"/>
              <a:ext cx="2616516" cy="2616516"/>
              <a:chOff x="8608175" y="2219062"/>
              <a:chExt cx="2616516" cy="2616516"/>
            </a:xfrm>
          </p:grpSpPr>
          <p:sp>
            <p:nvSpPr>
              <p:cNvPr id="18" name="Oval 17"/>
              <p:cNvSpPr/>
              <p:nvPr/>
            </p:nvSpPr>
            <p:spPr>
              <a:xfrm>
                <a:off x="8608175" y="2219062"/>
                <a:ext cx="2616516" cy="2616516"/>
              </a:xfrm>
              <a:prstGeom prst="ellipse">
                <a:avLst/>
              </a:prstGeom>
              <a:solidFill>
                <a:schemeClr val="bg1"/>
              </a:solidFill>
              <a:ln w="2286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Semi Bold" panose="00000700000000000000" pitchFamily="50" charset="0"/>
                </a:endParaRPr>
              </a:p>
            </p:txBody>
          </p:sp>
          <p:sp>
            <p:nvSpPr>
              <p:cNvPr id="19" name="TextBox 18"/>
              <p:cNvSpPr txBox="1"/>
              <p:nvPr/>
            </p:nvSpPr>
            <p:spPr>
              <a:xfrm rot="10800000">
                <a:off x="9152553" y="2864140"/>
                <a:ext cx="1537600" cy="1446550"/>
              </a:xfrm>
              <a:prstGeom prst="rect">
                <a:avLst/>
              </a:prstGeom>
              <a:noFill/>
            </p:spPr>
            <p:txBody>
              <a:bodyPr wrap="none" rtlCol="0" anchor="ctr">
                <a:spAutoFit/>
              </a:bodyPr>
              <a:lstStyle/>
              <a:p>
                <a:pPr algn="ctr"/>
                <a:r>
                  <a:rPr lang="en-US" sz="8800" dirty="0">
                    <a:solidFill>
                      <a:schemeClr val="accent5"/>
                    </a:solidFill>
                    <a:latin typeface="Montserrat Semi Bold" panose="00000700000000000000" pitchFamily="50" charset="0"/>
                  </a:rPr>
                  <a:t>01</a:t>
                </a:r>
                <a:endParaRPr lang="id-ID" sz="8800" dirty="0">
                  <a:solidFill>
                    <a:schemeClr val="accent5"/>
                  </a:solidFill>
                  <a:latin typeface="Montserrat Semi Bold" panose="00000700000000000000" pitchFamily="50" charset="0"/>
                </a:endParaRPr>
              </a:p>
            </p:txBody>
          </p:sp>
        </p:grpSp>
        <p:sp>
          <p:nvSpPr>
            <p:cNvPr id="21" name="Freeform 77"/>
            <p:cNvSpPr>
              <a:spLocks/>
            </p:cNvSpPr>
            <p:nvPr/>
          </p:nvSpPr>
          <p:spPr bwMode="auto">
            <a:xfrm>
              <a:off x="9308062" y="2473742"/>
              <a:ext cx="550711" cy="570777"/>
            </a:xfrm>
            <a:custGeom>
              <a:avLst/>
              <a:gdLst>
                <a:gd name="T0" fmla="*/ 11756 w 15561"/>
                <a:gd name="T1" fmla="*/ 11710 h 16127"/>
                <a:gd name="T2" fmla="*/ 11764 w 15561"/>
                <a:gd name="T3" fmla="*/ 11201 h 16127"/>
                <a:gd name="T4" fmla="*/ 13246 w 15561"/>
                <a:gd name="T5" fmla="*/ 11223 h 16127"/>
                <a:gd name="T6" fmla="*/ 14516 w 15561"/>
                <a:gd name="T7" fmla="*/ 10799 h 16127"/>
                <a:gd name="T8" fmla="*/ 15019 w 15561"/>
                <a:gd name="T9" fmla="*/ 9764 h 16127"/>
                <a:gd name="T10" fmla="*/ 14640 w 15561"/>
                <a:gd name="T11" fmla="*/ 9601 h 16127"/>
                <a:gd name="T12" fmla="*/ 13604 w 15561"/>
                <a:gd name="T13" fmla="*/ 9504 h 16127"/>
                <a:gd name="T14" fmla="*/ 12573 w 15561"/>
                <a:gd name="T15" fmla="*/ 9264 h 16127"/>
                <a:gd name="T16" fmla="*/ 11663 w 15561"/>
                <a:gd name="T17" fmla="*/ 8766 h 16127"/>
                <a:gd name="T18" fmla="*/ 11017 w 15561"/>
                <a:gd name="T19" fmla="*/ 8232 h 16127"/>
                <a:gd name="T20" fmla="*/ 10681 w 15561"/>
                <a:gd name="T21" fmla="*/ 7871 h 16127"/>
                <a:gd name="T22" fmla="*/ 10298 w 15561"/>
                <a:gd name="T23" fmla="*/ 7197 h 16127"/>
                <a:gd name="T24" fmla="*/ 9830 w 15561"/>
                <a:gd name="T25" fmla="*/ 5728 h 16127"/>
                <a:gd name="T26" fmla="*/ 9597 w 15561"/>
                <a:gd name="T27" fmla="*/ 4029 h 16127"/>
                <a:gd name="T28" fmla="*/ 9339 w 15561"/>
                <a:gd name="T29" fmla="*/ 3691 h 16127"/>
                <a:gd name="T30" fmla="*/ 8860 w 15561"/>
                <a:gd name="T31" fmla="*/ 3488 h 16127"/>
                <a:gd name="T32" fmla="*/ 8307 w 15561"/>
                <a:gd name="T33" fmla="*/ 3331 h 16127"/>
                <a:gd name="T34" fmla="*/ 8380 w 15561"/>
                <a:gd name="T35" fmla="*/ 2454 h 16127"/>
                <a:gd name="T36" fmla="*/ 8517 w 15561"/>
                <a:gd name="T37" fmla="*/ 1469 h 16127"/>
                <a:gd name="T38" fmla="*/ 8721 w 15561"/>
                <a:gd name="T39" fmla="*/ 338 h 16127"/>
                <a:gd name="T40" fmla="*/ 8701 w 15561"/>
                <a:gd name="T41" fmla="*/ 50 h 16127"/>
                <a:gd name="T42" fmla="*/ 8062 w 15561"/>
                <a:gd name="T43" fmla="*/ 34 h 16127"/>
                <a:gd name="T44" fmla="*/ 7116 w 15561"/>
                <a:gd name="T45" fmla="*/ 266 h 16127"/>
                <a:gd name="T46" fmla="*/ 6546 w 15561"/>
                <a:gd name="T47" fmla="*/ 578 h 16127"/>
                <a:gd name="T48" fmla="*/ 6528 w 15561"/>
                <a:gd name="T49" fmla="*/ 1371 h 16127"/>
                <a:gd name="T50" fmla="*/ 6668 w 15561"/>
                <a:gd name="T51" fmla="*/ 2356 h 16127"/>
                <a:gd name="T52" fmla="*/ 6855 w 15561"/>
                <a:gd name="T53" fmla="*/ 3480 h 16127"/>
                <a:gd name="T54" fmla="*/ 6238 w 15561"/>
                <a:gd name="T55" fmla="*/ 3615 h 16127"/>
                <a:gd name="T56" fmla="*/ 5781 w 15561"/>
                <a:gd name="T57" fmla="*/ 3785 h 16127"/>
                <a:gd name="T58" fmla="*/ 5565 w 15561"/>
                <a:gd name="T59" fmla="*/ 3970 h 16127"/>
                <a:gd name="T60" fmla="*/ 5229 w 15561"/>
                <a:gd name="T61" fmla="*/ 5241 h 16127"/>
                <a:gd name="T62" fmla="*/ 4800 w 15561"/>
                <a:gd name="T63" fmla="*/ 6479 h 16127"/>
                <a:gd name="T64" fmla="*/ 4448 w 15561"/>
                <a:gd name="T65" fmla="*/ 7367 h 16127"/>
                <a:gd name="T66" fmla="*/ 4037 w 15561"/>
                <a:gd name="T67" fmla="*/ 8168 h 16127"/>
                <a:gd name="T68" fmla="*/ 3314 w 15561"/>
                <a:gd name="T69" fmla="*/ 9117 h 16127"/>
                <a:gd name="T70" fmla="*/ 2287 w 15561"/>
                <a:gd name="T71" fmla="*/ 9861 h 16127"/>
                <a:gd name="T72" fmla="*/ 1150 w 15561"/>
                <a:gd name="T73" fmla="*/ 10273 h 16127"/>
                <a:gd name="T74" fmla="*/ 156 w 15561"/>
                <a:gd name="T75" fmla="*/ 10551 h 16127"/>
                <a:gd name="T76" fmla="*/ 34 w 15561"/>
                <a:gd name="T77" fmla="*/ 10965 h 16127"/>
                <a:gd name="T78" fmla="*/ 674 w 15561"/>
                <a:gd name="T79" fmla="*/ 11869 h 16127"/>
                <a:gd name="T80" fmla="*/ 2299 w 15561"/>
                <a:gd name="T81" fmla="*/ 12370 h 16127"/>
                <a:gd name="T82" fmla="*/ 4064 w 15561"/>
                <a:gd name="T83" fmla="*/ 12173 h 16127"/>
                <a:gd name="T84" fmla="*/ 3561 w 15561"/>
                <a:gd name="T85" fmla="*/ 13156 h 16127"/>
                <a:gd name="T86" fmla="*/ 2724 w 15561"/>
                <a:gd name="T87" fmla="*/ 14306 h 16127"/>
                <a:gd name="T88" fmla="*/ 2162 w 15561"/>
                <a:gd name="T89" fmla="*/ 15252 h 16127"/>
                <a:gd name="T90" fmla="*/ 2377 w 15561"/>
                <a:gd name="T91" fmla="*/ 15926 h 16127"/>
                <a:gd name="T92" fmla="*/ 3744 w 15561"/>
                <a:gd name="T93" fmla="*/ 16099 h 16127"/>
                <a:gd name="T94" fmla="*/ 5735 w 15561"/>
                <a:gd name="T95" fmla="*/ 15122 h 16127"/>
                <a:gd name="T96" fmla="*/ 7416 w 15561"/>
                <a:gd name="T97" fmla="*/ 12603 h 16127"/>
                <a:gd name="T98" fmla="*/ 7963 w 15561"/>
                <a:gd name="T99" fmla="*/ 13505 h 16127"/>
                <a:gd name="T100" fmla="*/ 8690 w 15561"/>
                <a:gd name="T101" fmla="*/ 14388 h 16127"/>
                <a:gd name="T102" fmla="*/ 9609 w 15561"/>
                <a:gd name="T103" fmla="*/ 15151 h 16127"/>
                <a:gd name="T104" fmla="*/ 11499 w 15561"/>
                <a:gd name="T105" fmla="*/ 15845 h 16127"/>
                <a:gd name="T106" fmla="*/ 13652 w 15561"/>
                <a:gd name="T107" fmla="*/ 15818 h 16127"/>
                <a:gd name="T108" fmla="*/ 15262 w 15561"/>
                <a:gd name="T109" fmla="*/ 15059 h 16127"/>
                <a:gd name="T110" fmla="*/ 15415 w 15561"/>
                <a:gd name="T111" fmla="*/ 14300 h 16127"/>
                <a:gd name="T112" fmla="*/ 14411 w 15561"/>
                <a:gd name="T113" fmla="*/ 13735 h 16127"/>
                <a:gd name="T114" fmla="*/ 12988 w 15561"/>
                <a:gd name="T115" fmla="*/ 12936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61" h="16127">
                  <a:moveTo>
                    <a:pt x="12316" y="12369"/>
                  </a:moveTo>
                  <a:lnTo>
                    <a:pt x="12252" y="12302"/>
                  </a:lnTo>
                  <a:lnTo>
                    <a:pt x="12187" y="12232"/>
                  </a:lnTo>
                  <a:lnTo>
                    <a:pt x="12123" y="12162"/>
                  </a:lnTo>
                  <a:lnTo>
                    <a:pt x="12061" y="12089"/>
                  </a:lnTo>
                  <a:lnTo>
                    <a:pt x="11998" y="12015"/>
                  </a:lnTo>
                  <a:lnTo>
                    <a:pt x="11936" y="11941"/>
                  </a:lnTo>
                  <a:lnTo>
                    <a:pt x="11875" y="11865"/>
                  </a:lnTo>
                  <a:lnTo>
                    <a:pt x="11815" y="11788"/>
                  </a:lnTo>
                  <a:lnTo>
                    <a:pt x="11756" y="11710"/>
                  </a:lnTo>
                  <a:lnTo>
                    <a:pt x="11697" y="11632"/>
                  </a:lnTo>
                  <a:lnTo>
                    <a:pt x="11638" y="11553"/>
                  </a:lnTo>
                  <a:lnTo>
                    <a:pt x="11581" y="11473"/>
                  </a:lnTo>
                  <a:lnTo>
                    <a:pt x="11524" y="11392"/>
                  </a:lnTo>
                  <a:lnTo>
                    <a:pt x="11469" y="11312"/>
                  </a:lnTo>
                  <a:lnTo>
                    <a:pt x="11414" y="11231"/>
                  </a:lnTo>
                  <a:lnTo>
                    <a:pt x="11361" y="11149"/>
                  </a:lnTo>
                  <a:lnTo>
                    <a:pt x="11490" y="11168"/>
                  </a:lnTo>
                  <a:lnTo>
                    <a:pt x="11625" y="11185"/>
                  </a:lnTo>
                  <a:lnTo>
                    <a:pt x="11764" y="11201"/>
                  </a:lnTo>
                  <a:lnTo>
                    <a:pt x="11905" y="11215"/>
                  </a:lnTo>
                  <a:lnTo>
                    <a:pt x="12051" y="11227"/>
                  </a:lnTo>
                  <a:lnTo>
                    <a:pt x="12197" y="11237"/>
                  </a:lnTo>
                  <a:lnTo>
                    <a:pt x="12347" y="11245"/>
                  </a:lnTo>
                  <a:lnTo>
                    <a:pt x="12496" y="11249"/>
                  </a:lnTo>
                  <a:lnTo>
                    <a:pt x="12648" y="11251"/>
                  </a:lnTo>
                  <a:lnTo>
                    <a:pt x="12798" y="11250"/>
                  </a:lnTo>
                  <a:lnTo>
                    <a:pt x="12949" y="11245"/>
                  </a:lnTo>
                  <a:lnTo>
                    <a:pt x="13098" y="11236"/>
                  </a:lnTo>
                  <a:lnTo>
                    <a:pt x="13246" y="11223"/>
                  </a:lnTo>
                  <a:lnTo>
                    <a:pt x="13391" y="11206"/>
                  </a:lnTo>
                  <a:lnTo>
                    <a:pt x="13535" y="11184"/>
                  </a:lnTo>
                  <a:lnTo>
                    <a:pt x="13674" y="11156"/>
                  </a:lnTo>
                  <a:lnTo>
                    <a:pt x="13810" y="11123"/>
                  </a:lnTo>
                  <a:lnTo>
                    <a:pt x="13943" y="11085"/>
                  </a:lnTo>
                  <a:lnTo>
                    <a:pt x="14069" y="11041"/>
                  </a:lnTo>
                  <a:lnTo>
                    <a:pt x="14190" y="10990"/>
                  </a:lnTo>
                  <a:lnTo>
                    <a:pt x="14305" y="10934"/>
                  </a:lnTo>
                  <a:lnTo>
                    <a:pt x="14414" y="10869"/>
                  </a:lnTo>
                  <a:lnTo>
                    <a:pt x="14516" y="10799"/>
                  </a:lnTo>
                  <a:lnTo>
                    <a:pt x="14610" y="10720"/>
                  </a:lnTo>
                  <a:lnTo>
                    <a:pt x="14696" y="10634"/>
                  </a:lnTo>
                  <a:lnTo>
                    <a:pt x="14773" y="10541"/>
                  </a:lnTo>
                  <a:lnTo>
                    <a:pt x="14841" y="10439"/>
                  </a:lnTo>
                  <a:lnTo>
                    <a:pt x="14899" y="10328"/>
                  </a:lnTo>
                  <a:lnTo>
                    <a:pt x="14947" y="10208"/>
                  </a:lnTo>
                  <a:lnTo>
                    <a:pt x="14983" y="10080"/>
                  </a:lnTo>
                  <a:lnTo>
                    <a:pt x="15007" y="9942"/>
                  </a:lnTo>
                  <a:lnTo>
                    <a:pt x="15021" y="9794"/>
                  </a:lnTo>
                  <a:lnTo>
                    <a:pt x="15019" y="9764"/>
                  </a:lnTo>
                  <a:lnTo>
                    <a:pt x="15008" y="9738"/>
                  </a:lnTo>
                  <a:lnTo>
                    <a:pt x="14992" y="9715"/>
                  </a:lnTo>
                  <a:lnTo>
                    <a:pt x="14968" y="9694"/>
                  </a:lnTo>
                  <a:lnTo>
                    <a:pt x="14939" y="9676"/>
                  </a:lnTo>
                  <a:lnTo>
                    <a:pt x="14902" y="9660"/>
                  </a:lnTo>
                  <a:lnTo>
                    <a:pt x="14861" y="9645"/>
                  </a:lnTo>
                  <a:lnTo>
                    <a:pt x="14813" y="9631"/>
                  </a:lnTo>
                  <a:lnTo>
                    <a:pt x="14760" y="9620"/>
                  </a:lnTo>
                  <a:lnTo>
                    <a:pt x="14702" y="9610"/>
                  </a:lnTo>
                  <a:lnTo>
                    <a:pt x="14640" y="9601"/>
                  </a:lnTo>
                  <a:lnTo>
                    <a:pt x="14572" y="9593"/>
                  </a:lnTo>
                  <a:lnTo>
                    <a:pt x="14500" y="9586"/>
                  </a:lnTo>
                  <a:lnTo>
                    <a:pt x="14425" y="9579"/>
                  </a:lnTo>
                  <a:lnTo>
                    <a:pt x="14345" y="9573"/>
                  </a:lnTo>
                  <a:lnTo>
                    <a:pt x="14261" y="9566"/>
                  </a:lnTo>
                  <a:lnTo>
                    <a:pt x="14086" y="9552"/>
                  </a:lnTo>
                  <a:lnTo>
                    <a:pt x="13899" y="9537"/>
                  </a:lnTo>
                  <a:lnTo>
                    <a:pt x="13802" y="9527"/>
                  </a:lnTo>
                  <a:lnTo>
                    <a:pt x="13704" y="9517"/>
                  </a:lnTo>
                  <a:lnTo>
                    <a:pt x="13604" y="9504"/>
                  </a:lnTo>
                  <a:lnTo>
                    <a:pt x="13502" y="9490"/>
                  </a:lnTo>
                  <a:lnTo>
                    <a:pt x="13400" y="9475"/>
                  </a:lnTo>
                  <a:lnTo>
                    <a:pt x="13297" y="9458"/>
                  </a:lnTo>
                  <a:lnTo>
                    <a:pt x="13193" y="9439"/>
                  </a:lnTo>
                  <a:lnTo>
                    <a:pt x="13089" y="9417"/>
                  </a:lnTo>
                  <a:lnTo>
                    <a:pt x="12984" y="9392"/>
                  </a:lnTo>
                  <a:lnTo>
                    <a:pt x="12880" y="9364"/>
                  </a:lnTo>
                  <a:lnTo>
                    <a:pt x="12777" y="9334"/>
                  </a:lnTo>
                  <a:lnTo>
                    <a:pt x="12675" y="9300"/>
                  </a:lnTo>
                  <a:lnTo>
                    <a:pt x="12573" y="9264"/>
                  </a:lnTo>
                  <a:lnTo>
                    <a:pt x="12473" y="9223"/>
                  </a:lnTo>
                  <a:lnTo>
                    <a:pt x="12375" y="9181"/>
                  </a:lnTo>
                  <a:lnTo>
                    <a:pt x="12279" y="9136"/>
                  </a:lnTo>
                  <a:lnTo>
                    <a:pt x="12184" y="9087"/>
                  </a:lnTo>
                  <a:lnTo>
                    <a:pt x="12091" y="9037"/>
                  </a:lnTo>
                  <a:lnTo>
                    <a:pt x="12001" y="8985"/>
                  </a:lnTo>
                  <a:lnTo>
                    <a:pt x="11913" y="8932"/>
                  </a:lnTo>
                  <a:lnTo>
                    <a:pt x="11827" y="8877"/>
                  </a:lnTo>
                  <a:lnTo>
                    <a:pt x="11743" y="8822"/>
                  </a:lnTo>
                  <a:lnTo>
                    <a:pt x="11663" y="8766"/>
                  </a:lnTo>
                  <a:lnTo>
                    <a:pt x="11585" y="8709"/>
                  </a:lnTo>
                  <a:lnTo>
                    <a:pt x="11509" y="8653"/>
                  </a:lnTo>
                  <a:lnTo>
                    <a:pt x="11436" y="8596"/>
                  </a:lnTo>
                  <a:lnTo>
                    <a:pt x="11367" y="8540"/>
                  </a:lnTo>
                  <a:lnTo>
                    <a:pt x="11300" y="8485"/>
                  </a:lnTo>
                  <a:lnTo>
                    <a:pt x="11236" y="8431"/>
                  </a:lnTo>
                  <a:lnTo>
                    <a:pt x="11177" y="8378"/>
                  </a:lnTo>
                  <a:lnTo>
                    <a:pt x="11120" y="8327"/>
                  </a:lnTo>
                  <a:lnTo>
                    <a:pt x="11067" y="8279"/>
                  </a:lnTo>
                  <a:lnTo>
                    <a:pt x="11017" y="8232"/>
                  </a:lnTo>
                  <a:lnTo>
                    <a:pt x="10972" y="8188"/>
                  </a:lnTo>
                  <a:lnTo>
                    <a:pt x="10930" y="8147"/>
                  </a:lnTo>
                  <a:lnTo>
                    <a:pt x="10892" y="8108"/>
                  </a:lnTo>
                  <a:lnTo>
                    <a:pt x="10828" y="8043"/>
                  </a:lnTo>
                  <a:lnTo>
                    <a:pt x="10782" y="7992"/>
                  </a:lnTo>
                  <a:lnTo>
                    <a:pt x="10753" y="7960"/>
                  </a:lnTo>
                  <a:lnTo>
                    <a:pt x="10743" y="7950"/>
                  </a:lnTo>
                  <a:lnTo>
                    <a:pt x="10733" y="7937"/>
                  </a:lnTo>
                  <a:lnTo>
                    <a:pt x="10703" y="7900"/>
                  </a:lnTo>
                  <a:lnTo>
                    <a:pt x="10681" y="7871"/>
                  </a:lnTo>
                  <a:lnTo>
                    <a:pt x="10656" y="7836"/>
                  </a:lnTo>
                  <a:lnTo>
                    <a:pt x="10626" y="7794"/>
                  </a:lnTo>
                  <a:lnTo>
                    <a:pt x="10594" y="7745"/>
                  </a:lnTo>
                  <a:lnTo>
                    <a:pt x="10558" y="7689"/>
                  </a:lnTo>
                  <a:lnTo>
                    <a:pt x="10520" y="7626"/>
                  </a:lnTo>
                  <a:lnTo>
                    <a:pt x="10479" y="7555"/>
                  </a:lnTo>
                  <a:lnTo>
                    <a:pt x="10436" y="7477"/>
                  </a:lnTo>
                  <a:lnTo>
                    <a:pt x="10392" y="7392"/>
                  </a:lnTo>
                  <a:lnTo>
                    <a:pt x="10345" y="7299"/>
                  </a:lnTo>
                  <a:lnTo>
                    <a:pt x="10298" y="7197"/>
                  </a:lnTo>
                  <a:lnTo>
                    <a:pt x="10250" y="7088"/>
                  </a:lnTo>
                  <a:lnTo>
                    <a:pt x="10202" y="6971"/>
                  </a:lnTo>
                  <a:lnTo>
                    <a:pt x="10152" y="6846"/>
                  </a:lnTo>
                  <a:lnTo>
                    <a:pt x="10104" y="6712"/>
                  </a:lnTo>
                  <a:lnTo>
                    <a:pt x="10055" y="6570"/>
                  </a:lnTo>
                  <a:lnTo>
                    <a:pt x="10008" y="6420"/>
                  </a:lnTo>
                  <a:lnTo>
                    <a:pt x="9962" y="6260"/>
                  </a:lnTo>
                  <a:lnTo>
                    <a:pt x="9916" y="6092"/>
                  </a:lnTo>
                  <a:lnTo>
                    <a:pt x="9873" y="5915"/>
                  </a:lnTo>
                  <a:lnTo>
                    <a:pt x="9830" y="5728"/>
                  </a:lnTo>
                  <a:lnTo>
                    <a:pt x="9791" y="5533"/>
                  </a:lnTo>
                  <a:lnTo>
                    <a:pt x="9754" y="5328"/>
                  </a:lnTo>
                  <a:lnTo>
                    <a:pt x="9720" y="5114"/>
                  </a:lnTo>
                  <a:lnTo>
                    <a:pt x="9690" y="4890"/>
                  </a:lnTo>
                  <a:lnTo>
                    <a:pt x="9662" y="4657"/>
                  </a:lnTo>
                  <a:lnTo>
                    <a:pt x="9639" y="4413"/>
                  </a:lnTo>
                  <a:lnTo>
                    <a:pt x="9620" y="4160"/>
                  </a:lnTo>
                  <a:lnTo>
                    <a:pt x="9615" y="4115"/>
                  </a:lnTo>
                  <a:lnTo>
                    <a:pt x="9607" y="4071"/>
                  </a:lnTo>
                  <a:lnTo>
                    <a:pt x="9597" y="4029"/>
                  </a:lnTo>
                  <a:lnTo>
                    <a:pt x="9583" y="3989"/>
                  </a:lnTo>
                  <a:lnTo>
                    <a:pt x="9567" y="3950"/>
                  </a:lnTo>
                  <a:lnTo>
                    <a:pt x="9547" y="3913"/>
                  </a:lnTo>
                  <a:lnTo>
                    <a:pt x="9525" y="3877"/>
                  </a:lnTo>
                  <a:lnTo>
                    <a:pt x="9500" y="3842"/>
                  </a:lnTo>
                  <a:lnTo>
                    <a:pt x="9473" y="3809"/>
                  </a:lnTo>
                  <a:lnTo>
                    <a:pt x="9443" y="3778"/>
                  </a:lnTo>
                  <a:lnTo>
                    <a:pt x="9410" y="3748"/>
                  </a:lnTo>
                  <a:lnTo>
                    <a:pt x="9376" y="3719"/>
                  </a:lnTo>
                  <a:lnTo>
                    <a:pt x="9339" y="3691"/>
                  </a:lnTo>
                  <a:lnTo>
                    <a:pt x="9300" y="3665"/>
                  </a:lnTo>
                  <a:lnTo>
                    <a:pt x="9258" y="3641"/>
                  </a:lnTo>
                  <a:lnTo>
                    <a:pt x="9215" y="3618"/>
                  </a:lnTo>
                  <a:lnTo>
                    <a:pt x="9170" y="3596"/>
                  </a:lnTo>
                  <a:lnTo>
                    <a:pt x="9122" y="3574"/>
                  </a:lnTo>
                  <a:lnTo>
                    <a:pt x="9074" y="3554"/>
                  </a:lnTo>
                  <a:lnTo>
                    <a:pt x="9023" y="3536"/>
                  </a:lnTo>
                  <a:lnTo>
                    <a:pt x="8971" y="3519"/>
                  </a:lnTo>
                  <a:lnTo>
                    <a:pt x="8916" y="3503"/>
                  </a:lnTo>
                  <a:lnTo>
                    <a:pt x="8860" y="3488"/>
                  </a:lnTo>
                  <a:lnTo>
                    <a:pt x="8803" y="3475"/>
                  </a:lnTo>
                  <a:lnTo>
                    <a:pt x="8744" y="3461"/>
                  </a:lnTo>
                  <a:lnTo>
                    <a:pt x="8685" y="3450"/>
                  </a:lnTo>
                  <a:lnTo>
                    <a:pt x="8624" y="3440"/>
                  </a:lnTo>
                  <a:lnTo>
                    <a:pt x="8561" y="3430"/>
                  </a:lnTo>
                  <a:lnTo>
                    <a:pt x="8499" y="3422"/>
                  </a:lnTo>
                  <a:lnTo>
                    <a:pt x="8434" y="3415"/>
                  </a:lnTo>
                  <a:lnTo>
                    <a:pt x="8369" y="3409"/>
                  </a:lnTo>
                  <a:lnTo>
                    <a:pt x="8303" y="3404"/>
                  </a:lnTo>
                  <a:lnTo>
                    <a:pt x="8307" y="3331"/>
                  </a:lnTo>
                  <a:lnTo>
                    <a:pt x="8312" y="3255"/>
                  </a:lnTo>
                  <a:lnTo>
                    <a:pt x="8317" y="3175"/>
                  </a:lnTo>
                  <a:lnTo>
                    <a:pt x="8323" y="3094"/>
                  </a:lnTo>
                  <a:lnTo>
                    <a:pt x="8329" y="3008"/>
                  </a:lnTo>
                  <a:lnTo>
                    <a:pt x="8336" y="2921"/>
                  </a:lnTo>
                  <a:lnTo>
                    <a:pt x="8343" y="2831"/>
                  </a:lnTo>
                  <a:lnTo>
                    <a:pt x="8351" y="2740"/>
                  </a:lnTo>
                  <a:lnTo>
                    <a:pt x="8360" y="2646"/>
                  </a:lnTo>
                  <a:lnTo>
                    <a:pt x="8369" y="2551"/>
                  </a:lnTo>
                  <a:lnTo>
                    <a:pt x="8380" y="2454"/>
                  </a:lnTo>
                  <a:lnTo>
                    <a:pt x="8390" y="2358"/>
                  </a:lnTo>
                  <a:lnTo>
                    <a:pt x="8401" y="2260"/>
                  </a:lnTo>
                  <a:lnTo>
                    <a:pt x="8413" y="2160"/>
                  </a:lnTo>
                  <a:lnTo>
                    <a:pt x="8426" y="2061"/>
                  </a:lnTo>
                  <a:lnTo>
                    <a:pt x="8439" y="1963"/>
                  </a:lnTo>
                  <a:lnTo>
                    <a:pt x="8450" y="1879"/>
                  </a:lnTo>
                  <a:lnTo>
                    <a:pt x="8463" y="1796"/>
                  </a:lnTo>
                  <a:lnTo>
                    <a:pt x="8476" y="1714"/>
                  </a:lnTo>
                  <a:lnTo>
                    <a:pt x="8490" y="1631"/>
                  </a:lnTo>
                  <a:lnTo>
                    <a:pt x="8517" y="1469"/>
                  </a:lnTo>
                  <a:lnTo>
                    <a:pt x="8545" y="1309"/>
                  </a:lnTo>
                  <a:lnTo>
                    <a:pt x="8575" y="1155"/>
                  </a:lnTo>
                  <a:lnTo>
                    <a:pt x="8603" y="1006"/>
                  </a:lnTo>
                  <a:lnTo>
                    <a:pt x="8629" y="864"/>
                  </a:lnTo>
                  <a:lnTo>
                    <a:pt x="8655" y="730"/>
                  </a:lnTo>
                  <a:lnTo>
                    <a:pt x="8678" y="605"/>
                  </a:lnTo>
                  <a:lnTo>
                    <a:pt x="8698" y="490"/>
                  </a:lnTo>
                  <a:lnTo>
                    <a:pt x="8707" y="436"/>
                  </a:lnTo>
                  <a:lnTo>
                    <a:pt x="8715" y="386"/>
                  </a:lnTo>
                  <a:lnTo>
                    <a:pt x="8721" y="338"/>
                  </a:lnTo>
                  <a:lnTo>
                    <a:pt x="8727" y="294"/>
                  </a:lnTo>
                  <a:lnTo>
                    <a:pt x="8731" y="253"/>
                  </a:lnTo>
                  <a:lnTo>
                    <a:pt x="8734" y="216"/>
                  </a:lnTo>
                  <a:lnTo>
                    <a:pt x="8736" y="181"/>
                  </a:lnTo>
                  <a:lnTo>
                    <a:pt x="8736" y="152"/>
                  </a:lnTo>
                  <a:lnTo>
                    <a:pt x="8735" y="126"/>
                  </a:lnTo>
                  <a:lnTo>
                    <a:pt x="8732" y="104"/>
                  </a:lnTo>
                  <a:lnTo>
                    <a:pt x="8727" y="86"/>
                  </a:lnTo>
                  <a:lnTo>
                    <a:pt x="8721" y="73"/>
                  </a:lnTo>
                  <a:lnTo>
                    <a:pt x="8701" y="50"/>
                  </a:lnTo>
                  <a:lnTo>
                    <a:pt x="8670" y="32"/>
                  </a:lnTo>
                  <a:lnTo>
                    <a:pt x="8631" y="19"/>
                  </a:lnTo>
                  <a:lnTo>
                    <a:pt x="8583" y="9"/>
                  </a:lnTo>
                  <a:lnTo>
                    <a:pt x="8526" y="3"/>
                  </a:lnTo>
                  <a:lnTo>
                    <a:pt x="8463" y="0"/>
                  </a:lnTo>
                  <a:lnTo>
                    <a:pt x="8394" y="1"/>
                  </a:lnTo>
                  <a:lnTo>
                    <a:pt x="8318" y="5"/>
                  </a:lnTo>
                  <a:lnTo>
                    <a:pt x="8237" y="12"/>
                  </a:lnTo>
                  <a:lnTo>
                    <a:pt x="8151" y="21"/>
                  </a:lnTo>
                  <a:lnTo>
                    <a:pt x="8062" y="34"/>
                  </a:lnTo>
                  <a:lnTo>
                    <a:pt x="7970" y="48"/>
                  </a:lnTo>
                  <a:lnTo>
                    <a:pt x="7876" y="66"/>
                  </a:lnTo>
                  <a:lnTo>
                    <a:pt x="7779" y="85"/>
                  </a:lnTo>
                  <a:lnTo>
                    <a:pt x="7683" y="107"/>
                  </a:lnTo>
                  <a:lnTo>
                    <a:pt x="7585" y="130"/>
                  </a:lnTo>
                  <a:lnTo>
                    <a:pt x="7488" y="154"/>
                  </a:lnTo>
                  <a:lnTo>
                    <a:pt x="7392" y="180"/>
                  </a:lnTo>
                  <a:lnTo>
                    <a:pt x="7297" y="208"/>
                  </a:lnTo>
                  <a:lnTo>
                    <a:pt x="7205" y="237"/>
                  </a:lnTo>
                  <a:lnTo>
                    <a:pt x="7116" y="266"/>
                  </a:lnTo>
                  <a:lnTo>
                    <a:pt x="7031" y="297"/>
                  </a:lnTo>
                  <a:lnTo>
                    <a:pt x="6949" y="328"/>
                  </a:lnTo>
                  <a:lnTo>
                    <a:pt x="6874" y="360"/>
                  </a:lnTo>
                  <a:lnTo>
                    <a:pt x="6805" y="391"/>
                  </a:lnTo>
                  <a:lnTo>
                    <a:pt x="6741" y="423"/>
                  </a:lnTo>
                  <a:lnTo>
                    <a:pt x="6684" y="455"/>
                  </a:lnTo>
                  <a:lnTo>
                    <a:pt x="6636" y="486"/>
                  </a:lnTo>
                  <a:lnTo>
                    <a:pt x="6597" y="517"/>
                  </a:lnTo>
                  <a:lnTo>
                    <a:pt x="6566" y="548"/>
                  </a:lnTo>
                  <a:lnTo>
                    <a:pt x="6546" y="578"/>
                  </a:lnTo>
                  <a:lnTo>
                    <a:pt x="6536" y="607"/>
                  </a:lnTo>
                  <a:lnTo>
                    <a:pt x="6526" y="680"/>
                  </a:lnTo>
                  <a:lnTo>
                    <a:pt x="6519" y="757"/>
                  </a:lnTo>
                  <a:lnTo>
                    <a:pt x="6514" y="838"/>
                  </a:lnTo>
                  <a:lnTo>
                    <a:pt x="6512" y="920"/>
                  </a:lnTo>
                  <a:lnTo>
                    <a:pt x="6511" y="1006"/>
                  </a:lnTo>
                  <a:lnTo>
                    <a:pt x="6513" y="1095"/>
                  </a:lnTo>
                  <a:lnTo>
                    <a:pt x="6516" y="1184"/>
                  </a:lnTo>
                  <a:lnTo>
                    <a:pt x="6521" y="1277"/>
                  </a:lnTo>
                  <a:lnTo>
                    <a:pt x="6528" y="1371"/>
                  </a:lnTo>
                  <a:lnTo>
                    <a:pt x="6536" y="1467"/>
                  </a:lnTo>
                  <a:lnTo>
                    <a:pt x="6546" y="1563"/>
                  </a:lnTo>
                  <a:lnTo>
                    <a:pt x="6558" y="1661"/>
                  </a:lnTo>
                  <a:lnTo>
                    <a:pt x="6570" y="1760"/>
                  </a:lnTo>
                  <a:lnTo>
                    <a:pt x="6584" y="1860"/>
                  </a:lnTo>
                  <a:lnTo>
                    <a:pt x="6600" y="1959"/>
                  </a:lnTo>
                  <a:lnTo>
                    <a:pt x="6616" y="2058"/>
                  </a:lnTo>
                  <a:lnTo>
                    <a:pt x="6633" y="2158"/>
                  </a:lnTo>
                  <a:lnTo>
                    <a:pt x="6650" y="2257"/>
                  </a:lnTo>
                  <a:lnTo>
                    <a:pt x="6668" y="2356"/>
                  </a:lnTo>
                  <a:lnTo>
                    <a:pt x="6687" y="2453"/>
                  </a:lnTo>
                  <a:lnTo>
                    <a:pt x="6707" y="2549"/>
                  </a:lnTo>
                  <a:lnTo>
                    <a:pt x="6727" y="2645"/>
                  </a:lnTo>
                  <a:lnTo>
                    <a:pt x="6747" y="2738"/>
                  </a:lnTo>
                  <a:lnTo>
                    <a:pt x="6767" y="2829"/>
                  </a:lnTo>
                  <a:lnTo>
                    <a:pt x="6808" y="3007"/>
                  </a:lnTo>
                  <a:lnTo>
                    <a:pt x="6848" y="3173"/>
                  </a:lnTo>
                  <a:lnTo>
                    <a:pt x="6886" y="3328"/>
                  </a:lnTo>
                  <a:lnTo>
                    <a:pt x="6923" y="3470"/>
                  </a:lnTo>
                  <a:lnTo>
                    <a:pt x="6855" y="3480"/>
                  </a:lnTo>
                  <a:lnTo>
                    <a:pt x="6788" y="3491"/>
                  </a:lnTo>
                  <a:lnTo>
                    <a:pt x="6723" y="3503"/>
                  </a:lnTo>
                  <a:lnTo>
                    <a:pt x="6658" y="3515"/>
                  </a:lnTo>
                  <a:lnTo>
                    <a:pt x="6595" y="3528"/>
                  </a:lnTo>
                  <a:lnTo>
                    <a:pt x="6532" y="3541"/>
                  </a:lnTo>
                  <a:lnTo>
                    <a:pt x="6470" y="3555"/>
                  </a:lnTo>
                  <a:lnTo>
                    <a:pt x="6410" y="3569"/>
                  </a:lnTo>
                  <a:lnTo>
                    <a:pt x="6351" y="3584"/>
                  </a:lnTo>
                  <a:lnTo>
                    <a:pt x="6293" y="3600"/>
                  </a:lnTo>
                  <a:lnTo>
                    <a:pt x="6238" y="3615"/>
                  </a:lnTo>
                  <a:lnTo>
                    <a:pt x="6184" y="3630"/>
                  </a:lnTo>
                  <a:lnTo>
                    <a:pt x="6132" y="3646"/>
                  </a:lnTo>
                  <a:lnTo>
                    <a:pt x="6080" y="3663"/>
                  </a:lnTo>
                  <a:lnTo>
                    <a:pt x="6032" y="3679"/>
                  </a:lnTo>
                  <a:lnTo>
                    <a:pt x="5985" y="3696"/>
                  </a:lnTo>
                  <a:lnTo>
                    <a:pt x="5940" y="3713"/>
                  </a:lnTo>
                  <a:lnTo>
                    <a:pt x="5898" y="3732"/>
                  </a:lnTo>
                  <a:lnTo>
                    <a:pt x="5856" y="3749"/>
                  </a:lnTo>
                  <a:lnTo>
                    <a:pt x="5818" y="3767"/>
                  </a:lnTo>
                  <a:lnTo>
                    <a:pt x="5781" y="3785"/>
                  </a:lnTo>
                  <a:lnTo>
                    <a:pt x="5748" y="3803"/>
                  </a:lnTo>
                  <a:lnTo>
                    <a:pt x="5717" y="3821"/>
                  </a:lnTo>
                  <a:lnTo>
                    <a:pt x="5688" y="3839"/>
                  </a:lnTo>
                  <a:lnTo>
                    <a:pt x="5662" y="3859"/>
                  </a:lnTo>
                  <a:lnTo>
                    <a:pt x="5639" y="3877"/>
                  </a:lnTo>
                  <a:lnTo>
                    <a:pt x="5618" y="3895"/>
                  </a:lnTo>
                  <a:lnTo>
                    <a:pt x="5601" y="3914"/>
                  </a:lnTo>
                  <a:lnTo>
                    <a:pt x="5585" y="3932"/>
                  </a:lnTo>
                  <a:lnTo>
                    <a:pt x="5574" y="3951"/>
                  </a:lnTo>
                  <a:lnTo>
                    <a:pt x="5565" y="3970"/>
                  </a:lnTo>
                  <a:lnTo>
                    <a:pt x="5560" y="3989"/>
                  </a:lnTo>
                  <a:lnTo>
                    <a:pt x="5531" y="4125"/>
                  </a:lnTo>
                  <a:lnTo>
                    <a:pt x="5499" y="4262"/>
                  </a:lnTo>
                  <a:lnTo>
                    <a:pt x="5466" y="4401"/>
                  </a:lnTo>
                  <a:lnTo>
                    <a:pt x="5430" y="4541"/>
                  </a:lnTo>
                  <a:lnTo>
                    <a:pt x="5392" y="4681"/>
                  </a:lnTo>
                  <a:lnTo>
                    <a:pt x="5353" y="4822"/>
                  </a:lnTo>
                  <a:lnTo>
                    <a:pt x="5313" y="4962"/>
                  </a:lnTo>
                  <a:lnTo>
                    <a:pt x="5271" y="5101"/>
                  </a:lnTo>
                  <a:lnTo>
                    <a:pt x="5229" y="5241"/>
                  </a:lnTo>
                  <a:lnTo>
                    <a:pt x="5185" y="5378"/>
                  </a:lnTo>
                  <a:lnTo>
                    <a:pt x="5142" y="5513"/>
                  </a:lnTo>
                  <a:lnTo>
                    <a:pt x="5097" y="5645"/>
                  </a:lnTo>
                  <a:lnTo>
                    <a:pt x="5053" y="5776"/>
                  </a:lnTo>
                  <a:lnTo>
                    <a:pt x="5010" y="5903"/>
                  </a:lnTo>
                  <a:lnTo>
                    <a:pt x="4966" y="6027"/>
                  </a:lnTo>
                  <a:lnTo>
                    <a:pt x="4923" y="6147"/>
                  </a:lnTo>
                  <a:lnTo>
                    <a:pt x="4881" y="6262"/>
                  </a:lnTo>
                  <a:lnTo>
                    <a:pt x="4840" y="6374"/>
                  </a:lnTo>
                  <a:lnTo>
                    <a:pt x="4800" y="6479"/>
                  </a:lnTo>
                  <a:lnTo>
                    <a:pt x="4762" y="6580"/>
                  </a:lnTo>
                  <a:lnTo>
                    <a:pt x="4691" y="6764"/>
                  </a:lnTo>
                  <a:lnTo>
                    <a:pt x="4630" y="6921"/>
                  </a:lnTo>
                  <a:lnTo>
                    <a:pt x="4578" y="7049"/>
                  </a:lnTo>
                  <a:lnTo>
                    <a:pt x="4540" y="7144"/>
                  </a:lnTo>
                  <a:lnTo>
                    <a:pt x="4515" y="7203"/>
                  </a:lnTo>
                  <a:lnTo>
                    <a:pt x="4506" y="7224"/>
                  </a:lnTo>
                  <a:lnTo>
                    <a:pt x="4500" y="7240"/>
                  </a:lnTo>
                  <a:lnTo>
                    <a:pt x="4480" y="7290"/>
                  </a:lnTo>
                  <a:lnTo>
                    <a:pt x="4448" y="7367"/>
                  </a:lnTo>
                  <a:lnTo>
                    <a:pt x="4402" y="7471"/>
                  </a:lnTo>
                  <a:lnTo>
                    <a:pt x="4375" y="7532"/>
                  </a:lnTo>
                  <a:lnTo>
                    <a:pt x="4345" y="7597"/>
                  </a:lnTo>
                  <a:lnTo>
                    <a:pt x="4310" y="7667"/>
                  </a:lnTo>
                  <a:lnTo>
                    <a:pt x="4273" y="7742"/>
                  </a:lnTo>
                  <a:lnTo>
                    <a:pt x="4233" y="7821"/>
                  </a:lnTo>
                  <a:lnTo>
                    <a:pt x="4188" y="7903"/>
                  </a:lnTo>
                  <a:lnTo>
                    <a:pt x="4141" y="7988"/>
                  </a:lnTo>
                  <a:lnTo>
                    <a:pt x="4090" y="8077"/>
                  </a:lnTo>
                  <a:lnTo>
                    <a:pt x="4037" y="8168"/>
                  </a:lnTo>
                  <a:lnTo>
                    <a:pt x="3979" y="8261"/>
                  </a:lnTo>
                  <a:lnTo>
                    <a:pt x="3919" y="8354"/>
                  </a:lnTo>
                  <a:lnTo>
                    <a:pt x="3855" y="8450"/>
                  </a:lnTo>
                  <a:lnTo>
                    <a:pt x="3788" y="8546"/>
                  </a:lnTo>
                  <a:lnTo>
                    <a:pt x="3718" y="8643"/>
                  </a:lnTo>
                  <a:lnTo>
                    <a:pt x="3644" y="8739"/>
                  </a:lnTo>
                  <a:lnTo>
                    <a:pt x="3566" y="8835"/>
                  </a:lnTo>
                  <a:lnTo>
                    <a:pt x="3485" y="8931"/>
                  </a:lnTo>
                  <a:lnTo>
                    <a:pt x="3401" y="9025"/>
                  </a:lnTo>
                  <a:lnTo>
                    <a:pt x="3314" y="9117"/>
                  </a:lnTo>
                  <a:lnTo>
                    <a:pt x="3224" y="9208"/>
                  </a:lnTo>
                  <a:lnTo>
                    <a:pt x="3130" y="9297"/>
                  </a:lnTo>
                  <a:lnTo>
                    <a:pt x="3032" y="9381"/>
                  </a:lnTo>
                  <a:lnTo>
                    <a:pt x="2931" y="9464"/>
                  </a:lnTo>
                  <a:lnTo>
                    <a:pt x="2827" y="9543"/>
                  </a:lnTo>
                  <a:lnTo>
                    <a:pt x="2723" y="9613"/>
                  </a:lnTo>
                  <a:lnTo>
                    <a:pt x="2618" y="9681"/>
                  </a:lnTo>
                  <a:lnTo>
                    <a:pt x="2509" y="9744"/>
                  </a:lnTo>
                  <a:lnTo>
                    <a:pt x="2399" y="9805"/>
                  </a:lnTo>
                  <a:lnTo>
                    <a:pt x="2287" y="9861"/>
                  </a:lnTo>
                  <a:lnTo>
                    <a:pt x="2173" y="9915"/>
                  </a:lnTo>
                  <a:lnTo>
                    <a:pt x="2058" y="9964"/>
                  </a:lnTo>
                  <a:lnTo>
                    <a:pt x="1943" y="10011"/>
                  </a:lnTo>
                  <a:lnTo>
                    <a:pt x="1826" y="10056"/>
                  </a:lnTo>
                  <a:lnTo>
                    <a:pt x="1711" y="10098"/>
                  </a:lnTo>
                  <a:lnTo>
                    <a:pt x="1596" y="10137"/>
                  </a:lnTo>
                  <a:lnTo>
                    <a:pt x="1482" y="10174"/>
                  </a:lnTo>
                  <a:lnTo>
                    <a:pt x="1370" y="10209"/>
                  </a:lnTo>
                  <a:lnTo>
                    <a:pt x="1259" y="10241"/>
                  </a:lnTo>
                  <a:lnTo>
                    <a:pt x="1150" y="10273"/>
                  </a:lnTo>
                  <a:lnTo>
                    <a:pt x="1044" y="10302"/>
                  </a:lnTo>
                  <a:lnTo>
                    <a:pt x="840" y="10355"/>
                  </a:lnTo>
                  <a:lnTo>
                    <a:pt x="652" y="10404"/>
                  </a:lnTo>
                  <a:lnTo>
                    <a:pt x="564" y="10426"/>
                  </a:lnTo>
                  <a:lnTo>
                    <a:pt x="481" y="10448"/>
                  </a:lnTo>
                  <a:lnTo>
                    <a:pt x="404" y="10469"/>
                  </a:lnTo>
                  <a:lnTo>
                    <a:pt x="332" y="10489"/>
                  </a:lnTo>
                  <a:lnTo>
                    <a:pt x="267" y="10510"/>
                  </a:lnTo>
                  <a:lnTo>
                    <a:pt x="208" y="10531"/>
                  </a:lnTo>
                  <a:lnTo>
                    <a:pt x="156" y="10551"/>
                  </a:lnTo>
                  <a:lnTo>
                    <a:pt x="111" y="10571"/>
                  </a:lnTo>
                  <a:lnTo>
                    <a:pt x="74" y="10591"/>
                  </a:lnTo>
                  <a:lnTo>
                    <a:pt x="44" y="10612"/>
                  </a:lnTo>
                  <a:lnTo>
                    <a:pt x="24" y="10633"/>
                  </a:lnTo>
                  <a:lnTo>
                    <a:pt x="12" y="10656"/>
                  </a:lnTo>
                  <a:lnTo>
                    <a:pt x="3" y="10701"/>
                  </a:lnTo>
                  <a:lnTo>
                    <a:pt x="0" y="10756"/>
                  </a:lnTo>
                  <a:lnTo>
                    <a:pt x="4" y="10819"/>
                  </a:lnTo>
                  <a:lnTo>
                    <a:pt x="15" y="10889"/>
                  </a:lnTo>
                  <a:lnTo>
                    <a:pt x="34" y="10965"/>
                  </a:lnTo>
                  <a:lnTo>
                    <a:pt x="61" y="11047"/>
                  </a:lnTo>
                  <a:lnTo>
                    <a:pt x="94" y="11133"/>
                  </a:lnTo>
                  <a:lnTo>
                    <a:pt x="136" y="11223"/>
                  </a:lnTo>
                  <a:lnTo>
                    <a:pt x="187" y="11315"/>
                  </a:lnTo>
                  <a:lnTo>
                    <a:pt x="245" y="11409"/>
                  </a:lnTo>
                  <a:lnTo>
                    <a:pt x="313" y="11503"/>
                  </a:lnTo>
                  <a:lnTo>
                    <a:pt x="389" y="11598"/>
                  </a:lnTo>
                  <a:lnTo>
                    <a:pt x="475" y="11691"/>
                  </a:lnTo>
                  <a:lnTo>
                    <a:pt x="570" y="11782"/>
                  </a:lnTo>
                  <a:lnTo>
                    <a:pt x="674" y="11869"/>
                  </a:lnTo>
                  <a:lnTo>
                    <a:pt x="789" y="11953"/>
                  </a:lnTo>
                  <a:lnTo>
                    <a:pt x="913" y="12031"/>
                  </a:lnTo>
                  <a:lnTo>
                    <a:pt x="1048" y="12105"/>
                  </a:lnTo>
                  <a:lnTo>
                    <a:pt x="1193" y="12171"/>
                  </a:lnTo>
                  <a:lnTo>
                    <a:pt x="1350" y="12229"/>
                  </a:lnTo>
                  <a:lnTo>
                    <a:pt x="1516" y="12278"/>
                  </a:lnTo>
                  <a:lnTo>
                    <a:pt x="1695" y="12318"/>
                  </a:lnTo>
                  <a:lnTo>
                    <a:pt x="1885" y="12347"/>
                  </a:lnTo>
                  <a:lnTo>
                    <a:pt x="2086" y="12365"/>
                  </a:lnTo>
                  <a:lnTo>
                    <a:pt x="2299" y="12370"/>
                  </a:lnTo>
                  <a:lnTo>
                    <a:pt x="2524" y="12361"/>
                  </a:lnTo>
                  <a:lnTo>
                    <a:pt x="2763" y="12339"/>
                  </a:lnTo>
                  <a:lnTo>
                    <a:pt x="3012" y="12301"/>
                  </a:lnTo>
                  <a:lnTo>
                    <a:pt x="3276" y="12246"/>
                  </a:lnTo>
                  <a:lnTo>
                    <a:pt x="3552" y="12175"/>
                  </a:lnTo>
                  <a:lnTo>
                    <a:pt x="3842" y="12085"/>
                  </a:lnTo>
                  <a:lnTo>
                    <a:pt x="4144" y="11976"/>
                  </a:lnTo>
                  <a:lnTo>
                    <a:pt x="4118" y="12042"/>
                  </a:lnTo>
                  <a:lnTo>
                    <a:pt x="4091" y="12107"/>
                  </a:lnTo>
                  <a:lnTo>
                    <a:pt x="4064" y="12173"/>
                  </a:lnTo>
                  <a:lnTo>
                    <a:pt x="4036" y="12239"/>
                  </a:lnTo>
                  <a:lnTo>
                    <a:pt x="4007" y="12307"/>
                  </a:lnTo>
                  <a:lnTo>
                    <a:pt x="3978" y="12374"/>
                  </a:lnTo>
                  <a:lnTo>
                    <a:pt x="3948" y="12443"/>
                  </a:lnTo>
                  <a:lnTo>
                    <a:pt x="3918" y="12510"/>
                  </a:lnTo>
                  <a:lnTo>
                    <a:pt x="3854" y="12643"/>
                  </a:lnTo>
                  <a:lnTo>
                    <a:pt x="3786" y="12774"/>
                  </a:lnTo>
                  <a:lnTo>
                    <a:pt x="3714" y="12903"/>
                  </a:lnTo>
                  <a:lnTo>
                    <a:pt x="3640" y="13030"/>
                  </a:lnTo>
                  <a:lnTo>
                    <a:pt x="3561" y="13156"/>
                  </a:lnTo>
                  <a:lnTo>
                    <a:pt x="3480" y="13279"/>
                  </a:lnTo>
                  <a:lnTo>
                    <a:pt x="3397" y="13401"/>
                  </a:lnTo>
                  <a:lnTo>
                    <a:pt x="3312" y="13521"/>
                  </a:lnTo>
                  <a:lnTo>
                    <a:pt x="3227" y="13639"/>
                  </a:lnTo>
                  <a:lnTo>
                    <a:pt x="3141" y="13755"/>
                  </a:lnTo>
                  <a:lnTo>
                    <a:pt x="3056" y="13869"/>
                  </a:lnTo>
                  <a:lnTo>
                    <a:pt x="2970" y="13981"/>
                  </a:lnTo>
                  <a:lnTo>
                    <a:pt x="2886" y="14091"/>
                  </a:lnTo>
                  <a:lnTo>
                    <a:pt x="2804" y="14200"/>
                  </a:lnTo>
                  <a:lnTo>
                    <a:pt x="2724" y="14306"/>
                  </a:lnTo>
                  <a:lnTo>
                    <a:pt x="2647" y="14409"/>
                  </a:lnTo>
                  <a:lnTo>
                    <a:pt x="2573" y="14511"/>
                  </a:lnTo>
                  <a:lnTo>
                    <a:pt x="2502" y="14611"/>
                  </a:lnTo>
                  <a:lnTo>
                    <a:pt x="2437" y="14709"/>
                  </a:lnTo>
                  <a:lnTo>
                    <a:pt x="2376" y="14804"/>
                  </a:lnTo>
                  <a:lnTo>
                    <a:pt x="2320" y="14898"/>
                  </a:lnTo>
                  <a:lnTo>
                    <a:pt x="2270" y="14990"/>
                  </a:lnTo>
                  <a:lnTo>
                    <a:pt x="2226" y="15080"/>
                  </a:lnTo>
                  <a:lnTo>
                    <a:pt x="2190" y="15166"/>
                  </a:lnTo>
                  <a:lnTo>
                    <a:pt x="2162" y="15252"/>
                  </a:lnTo>
                  <a:lnTo>
                    <a:pt x="2141" y="15335"/>
                  </a:lnTo>
                  <a:lnTo>
                    <a:pt x="2128" y="15415"/>
                  </a:lnTo>
                  <a:lnTo>
                    <a:pt x="2124" y="15494"/>
                  </a:lnTo>
                  <a:lnTo>
                    <a:pt x="2132" y="15571"/>
                  </a:lnTo>
                  <a:lnTo>
                    <a:pt x="2148" y="15645"/>
                  </a:lnTo>
                  <a:lnTo>
                    <a:pt x="2175" y="15717"/>
                  </a:lnTo>
                  <a:lnTo>
                    <a:pt x="2213" y="15786"/>
                  </a:lnTo>
                  <a:lnTo>
                    <a:pt x="2252" y="15835"/>
                  </a:lnTo>
                  <a:lnTo>
                    <a:pt x="2306" y="15881"/>
                  </a:lnTo>
                  <a:lnTo>
                    <a:pt x="2377" y="15926"/>
                  </a:lnTo>
                  <a:lnTo>
                    <a:pt x="2462" y="15970"/>
                  </a:lnTo>
                  <a:lnTo>
                    <a:pt x="2560" y="16010"/>
                  </a:lnTo>
                  <a:lnTo>
                    <a:pt x="2672" y="16045"/>
                  </a:lnTo>
                  <a:lnTo>
                    <a:pt x="2795" y="16076"/>
                  </a:lnTo>
                  <a:lnTo>
                    <a:pt x="2931" y="16100"/>
                  </a:lnTo>
                  <a:lnTo>
                    <a:pt x="3075" y="16117"/>
                  </a:lnTo>
                  <a:lnTo>
                    <a:pt x="3231" y="16126"/>
                  </a:lnTo>
                  <a:lnTo>
                    <a:pt x="3394" y="16127"/>
                  </a:lnTo>
                  <a:lnTo>
                    <a:pt x="3565" y="16118"/>
                  </a:lnTo>
                  <a:lnTo>
                    <a:pt x="3744" y="16099"/>
                  </a:lnTo>
                  <a:lnTo>
                    <a:pt x="3929" y="16068"/>
                  </a:lnTo>
                  <a:lnTo>
                    <a:pt x="4119" y="16024"/>
                  </a:lnTo>
                  <a:lnTo>
                    <a:pt x="4314" y="15968"/>
                  </a:lnTo>
                  <a:lnTo>
                    <a:pt x="4512" y="15896"/>
                  </a:lnTo>
                  <a:lnTo>
                    <a:pt x="4714" y="15810"/>
                  </a:lnTo>
                  <a:lnTo>
                    <a:pt x="4917" y="15709"/>
                  </a:lnTo>
                  <a:lnTo>
                    <a:pt x="5122" y="15590"/>
                  </a:lnTo>
                  <a:lnTo>
                    <a:pt x="5327" y="15453"/>
                  </a:lnTo>
                  <a:lnTo>
                    <a:pt x="5531" y="15297"/>
                  </a:lnTo>
                  <a:lnTo>
                    <a:pt x="5735" y="15122"/>
                  </a:lnTo>
                  <a:lnTo>
                    <a:pt x="5936" y="14926"/>
                  </a:lnTo>
                  <a:lnTo>
                    <a:pt x="6134" y="14710"/>
                  </a:lnTo>
                  <a:lnTo>
                    <a:pt x="6329" y="14471"/>
                  </a:lnTo>
                  <a:lnTo>
                    <a:pt x="6519" y="14208"/>
                  </a:lnTo>
                  <a:lnTo>
                    <a:pt x="6704" y="13921"/>
                  </a:lnTo>
                  <a:lnTo>
                    <a:pt x="6881" y="13610"/>
                  </a:lnTo>
                  <a:lnTo>
                    <a:pt x="7053" y="13272"/>
                  </a:lnTo>
                  <a:lnTo>
                    <a:pt x="7216" y="12907"/>
                  </a:lnTo>
                  <a:lnTo>
                    <a:pt x="7370" y="12515"/>
                  </a:lnTo>
                  <a:lnTo>
                    <a:pt x="7416" y="12603"/>
                  </a:lnTo>
                  <a:lnTo>
                    <a:pt x="7463" y="12691"/>
                  </a:lnTo>
                  <a:lnTo>
                    <a:pt x="7512" y="12780"/>
                  </a:lnTo>
                  <a:lnTo>
                    <a:pt x="7563" y="12869"/>
                  </a:lnTo>
                  <a:lnTo>
                    <a:pt x="7615" y="12960"/>
                  </a:lnTo>
                  <a:lnTo>
                    <a:pt x="7668" y="13050"/>
                  </a:lnTo>
                  <a:lnTo>
                    <a:pt x="7724" y="13141"/>
                  </a:lnTo>
                  <a:lnTo>
                    <a:pt x="7782" y="13232"/>
                  </a:lnTo>
                  <a:lnTo>
                    <a:pt x="7840" y="13323"/>
                  </a:lnTo>
                  <a:lnTo>
                    <a:pt x="7902" y="13413"/>
                  </a:lnTo>
                  <a:lnTo>
                    <a:pt x="7963" y="13505"/>
                  </a:lnTo>
                  <a:lnTo>
                    <a:pt x="8028" y="13596"/>
                  </a:lnTo>
                  <a:lnTo>
                    <a:pt x="8095" y="13687"/>
                  </a:lnTo>
                  <a:lnTo>
                    <a:pt x="8162" y="13776"/>
                  </a:lnTo>
                  <a:lnTo>
                    <a:pt x="8232" y="13866"/>
                  </a:lnTo>
                  <a:lnTo>
                    <a:pt x="8304" y="13955"/>
                  </a:lnTo>
                  <a:lnTo>
                    <a:pt x="8377" y="14043"/>
                  </a:lnTo>
                  <a:lnTo>
                    <a:pt x="8452" y="14131"/>
                  </a:lnTo>
                  <a:lnTo>
                    <a:pt x="8529" y="14218"/>
                  </a:lnTo>
                  <a:lnTo>
                    <a:pt x="8609" y="14304"/>
                  </a:lnTo>
                  <a:lnTo>
                    <a:pt x="8690" y="14388"/>
                  </a:lnTo>
                  <a:lnTo>
                    <a:pt x="8773" y="14472"/>
                  </a:lnTo>
                  <a:lnTo>
                    <a:pt x="8857" y="14554"/>
                  </a:lnTo>
                  <a:lnTo>
                    <a:pt x="8944" y="14634"/>
                  </a:lnTo>
                  <a:lnTo>
                    <a:pt x="9033" y="14713"/>
                  </a:lnTo>
                  <a:lnTo>
                    <a:pt x="9124" y="14790"/>
                  </a:lnTo>
                  <a:lnTo>
                    <a:pt x="9217" y="14867"/>
                  </a:lnTo>
                  <a:lnTo>
                    <a:pt x="9312" y="14941"/>
                  </a:lnTo>
                  <a:lnTo>
                    <a:pt x="9409" y="15013"/>
                  </a:lnTo>
                  <a:lnTo>
                    <a:pt x="9508" y="15083"/>
                  </a:lnTo>
                  <a:lnTo>
                    <a:pt x="9609" y="15151"/>
                  </a:lnTo>
                  <a:lnTo>
                    <a:pt x="9713" y="15217"/>
                  </a:lnTo>
                  <a:lnTo>
                    <a:pt x="9886" y="15318"/>
                  </a:lnTo>
                  <a:lnTo>
                    <a:pt x="10068" y="15411"/>
                  </a:lnTo>
                  <a:lnTo>
                    <a:pt x="10256" y="15496"/>
                  </a:lnTo>
                  <a:lnTo>
                    <a:pt x="10451" y="15574"/>
                  </a:lnTo>
                  <a:lnTo>
                    <a:pt x="10652" y="15643"/>
                  </a:lnTo>
                  <a:lnTo>
                    <a:pt x="10859" y="15705"/>
                  </a:lnTo>
                  <a:lnTo>
                    <a:pt x="11069" y="15759"/>
                  </a:lnTo>
                  <a:lnTo>
                    <a:pt x="11282" y="15805"/>
                  </a:lnTo>
                  <a:lnTo>
                    <a:pt x="11499" y="15845"/>
                  </a:lnTo>
                  <a:lnTo>
                    <a:pt x="11717" y="15875"/>
                  </a:lnTo>
                  <a:lnTo>
                    <a:pt x="11936" y="15899"/>
                  </a:lnTo>
                  <a:lnTo>
                    <a:pt x="12157" y="15915"/>
                  </a:lnTo>
                  <a:lnTo>
                    <a:pt x="12377" y="15923"/>
                  </a:lnTo>
                  <a:lnTo>
                    <a:pt x="12596" y="15924"/>
                  </a:lnTo>
                  <a:lnTo>
                    <a:pt x="12813" y="15917"/>
                  </a:lnTo>
                  <a:lnTo>
                    <a:pt x="13028" y="15903"/>
                  </a:lnTo>
                  <a:lnTo>
                    <a:pt x="13241" y="15882"/>
                  </a:lnTo>
                  <a:lnTo>
                    <a:pt x="13449" y="15854"/>
                  </a:lnTo>
                  <a:lnTo>
                    <a:pt x="13652" y="15818"/>
                  </a:lnTo>
                  <a:lnTo>
                    <a:pt x="13850" y="15774"/>
                  </a:lnTo>
                  <a:lnTo>
                    <a:pt x="14041" y="15723"/>
                  </a:lnTo>
                  <a:lnTo>
                    <a:pt x="14226" y="15665"/>
                  </a:lnTo>
                  <a:lnTo>
                    <a:pt x="14402" y="15600"/>
                  </a:lnTo>
                  <a:lnTo>
                    <a:pt x="14571" y="15527"/>
                  </a:lnTo>
                  <a:lnTo>
                    <a:pt x="14731" y="15448"/>
                  </a:lnTo>
                  <a:lnTo>
                    <a:pt x="14880" y="15361"/>
                  </a:lnTo>
                  <a:lnTo>
                    <a:pt x="15020" y="15267"/>
                  </a:lnTo>
                  <a:lnTo>
                    <a:pt x="15147" y="15166"/>
                  </a:lnTo>
                  <a:lnTo>
                    <a:pt x="15262" y="15059"/>
                  </a:lnTo>
                  <a:lnTo>
                    <a:pt x="15365" y="14944"/>
                  </a:lnTo>
                  <a:lnTo>
                    <a:pt x="15454" y="14822"/>
                  </a:lnTo>
                  <a:lnTo>
                    <a:pt x="15528" y="14693"/>
                  </a:lnTo>
                  <a:lnTo>
                    <a:pt x="15552" y="14633"/>
                  </a:lnTo>
                  <a:lnTo>
                    <a:pt x="15561" y="14575"/>
                  </a:lnTo>
                  <a:lnTo>
                    <a:pt x="15556" y="14517"/>
                  </a:lnTo>
                  <a:lnTo>
                    <a:pt x="15539" y="14462"/>
                  </a:lnTo>
                  <a:lnTo>
                    <a:pt x="15508" y="14407"/>
                  </a:lnTo>
                  <a:lnTo>
                    <a:pt x="15467" y="14354"/>
                  </a:lnTo>
                  <a:lnTo>
                    <a:pt x="15415" y="14300"/>
                  </a:lnTo>
                  <a:lnTo>
                    <a:pt x="15351" y="14247"/>
                  </a:lnTo>
                  <a:lnTo>
                    <a:pt x="15278" y="14194"/>
                  </a:lnTo>
                  <a:lnTo>
                    <a:pt x="15195" y="14140"/>
                  </a:lnTo>
                  <a:lnTo>
                    <a:pt x="15104" y="14086"/>
                  </a:lnTo>
                  <a:lnTo>
                    <a:pt x="15005" y="14030"/>
                  </a:lnTo>
                  <a:lnTo>
                    <a:pt x="14898" y="13975"/>
                  </a:lnTo>
                  <a:lnTo>
                    <a:pt x="14785" y="13917"/>
                  </a:lnTo>
                  <a:lnTo>
                    <a:pt x="14666" y="13858"/>
                  </a:lnTo>
                  <a:lnTo>
                    <a:pt x="14542" y="13798"/>
                  </a:lnTo>
                  <a:lnTo>
                    <a:pt x="14411" y="13735"/>
                  </a:lnTo>
                  <a:lnTo>
                    <a:pt x="14278" y="13669"/>
                  </a:lnTo>
                  <a:lnTo>
                    <a:pt x="14141" y="13602"/>
                  </a:lnTo>
                  <a:lnTo>
                    <a:pt x="14000" y="13531"/>
                  </a:lnTo>
                  <a:lnTo>
                    <a:pt x="13858" y="13458"/>
                  </a:lnTo>
                  <a:lnTo>
                    <a:pt x="13713" y="13380"/>
                  </a:lnTo>
                  <a:lnTo>
                    <a:pt x="13568" y="13300"/>
                  </a:lnTo>
                  <a:lnTo>
                    <a:pt x="13422" y="13215"/>
                  </a:lnTo>
                  <a:lnTo>
                    <a:pt x="13276" y="13126"/>
                  </a:lnTo>
                  <a:lnTo>
                    <a:pt x="13131" y="13033"/>
                  </a:lnTo>
                  <a:lnTo>
                    <a:pt x="12988" y="12936"/>
                  </a:lnTo>
                  <a:lnTo>
                    <a:pt x="12848" y="12833"/>
                  </a:lnTo>
                  <a:lnTo>
                    <a:pt x="12709" y="12726"/>
                  </a:lnTo>
                  <a:lnTo>
                    <a:pt x="12574" y="12612"/>
                  </a:lnTo>
                  <a:lnTo>
                    <a:pt x="12443" y="12494"/>
                  </a:lnTo>
                  <a:lnTo>
                    <a:pt x="12316" y="1236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253"/>
            <p:cNvSpPr>
              <a:spLocks noEditPoints="1"/>
            </p:cNvSpPr>
            <p:nvPr/>
          </p:nvSpPr>
          <p:spPr bwMode="auto">
            <a:xfrm>
              <a:off x="8245979" y="4741471"/>
              <a:ext cx="659852" cy="363435"/>
            </a:xfrm>
            <a:custGeom>
              <a:avLst/>
              <a:gdLst>
                <a:gd name="T0" fmla="*/ 10971 w 16128"/>
                <a:gd name="T1" fmla="*/ 8176 h 8883"/>
                <a:gd name="T2" fmla="*/ 7655 w 16128"/>
                <a:gd name="T3" fmla="*/ 8061 h 8883"/>
                <a:gd name="T4" fmla="*/ 4083 w 16128"/>
                <a:gd name="T5" fmla="*/ 7866 h 8883"/>
                <a:gd name="T6" fmla="*/ 2042 w 16128"/>
                <a:gd name="T7" fmla="*/ 7706 h 8883"/>
                <a:gd name="T8" fmla="*/ 1589 w 16128"/>
                <a:gd name="T9" fmla="*/ 7235 h 8883"/>
                <a:gd name="T10" fmla="*/ 1006 w 16128"/>
                <a:gd name="T11" fmla="*/ 5968 h 8883"/>
                <a:gd name="T12" fmla="*/ 771 w 16128"/>
                <a:gd name="T13" fmla="*/ 4243 h 8883"/>
                <a:gd name="T14" fmla="*/ 1393 w 16128"/>
                <a:gd name="T15" fmla="*/ 2405 h 8883"/>
                <a:gd name="T16" fmla="*/ 2964 w 16128"/>
                <a:gd name="T17" fmla="*/ 1909 h 8883"/>
                <a:gd name="T18" fmla="*/ 6564 w 16128"/>
                <a:gd name="T19" fmla="*/ 1447 h 8883"/>
                <a:gd name="T20" fmla="*/ 10424 w 16128"/>
                <a:gd name="T21" fmla="*/ 1038 h 8883"/>
                <a:gd name="T22" fmla="*/ 12597 w 16128"/>
                <a:gd name="T23" fmla="*/ 899 h 8883"/>
                <a:gd name="T24" fmla="*/ 13128 w 16128"/>
                <a:gd name="T25" fmla="*/ 1626 h 8883"/>
                <a:gd name="T26" fmla="*/ 13488 w 16128"/>
                <a:gd name="T27" fmla="*/ 3261 h 8883"/>
                <a:gd name="T28" fmla="*/ 13360 w 16128"/>
                <a:gd name="T29" fmla="*/ 5440 h 8883"/>
                <a:gd name="T30" fmla="*/ 12442 w 16128"/>
                <a:gd name="T31" fmla="*/ 7822 h 8883"/>
                <a:gd name="T32" fmla="*/ 1722 w 16128"/>
                <a:gd name="T33" fmla="*/ 3559 h 8883"/>
                <a:gd name="T34" fmla="*/ 1610 w 16128"/>
                <a:gd name="T35" fmla="*/ 4827 h 8883"/>
                <a:gd name="T36" fmla="*/ 1821 w 16128"/>
                <a:gd name="T37" fmla="*/ 6105 h 8883"/>
                <a:gd name="T38" fmla="*/ 2223 w 16128"/>
                <a:gd name="T39" fmla="*/ 6890 h 8883"/>
                <a:gd name="T40" fmla="*/ 2815 w 16128"/>
                <a:gd name="T41" fmla="*/ 7027 h 8883"/>
                <a:gd name="T42" fmla="*/ 3708 w 16128"/>
                <a:gd name="T43" fmla="*/ 7106 h 8883"/>
                <a:gd name="T44" fmla="*/ 4626 w 16128"/>
                <a:gd name="T45" fmla="*/ 7114 h 8883"/>
                <a:gd name="T46" fmla="*/ 5277 w 16128"/>
                <a:gd name="T47" fmla="*/ 7002 h 8883"/>
                <a:gd name="T48" fmla="*/ 6117 w 16128"/>
                <a:gd name="T49" fmla="*/ 6048 h 8883"/>
                <a:gd name="T50" fmla="*/ 6592 w 16128"/>
                <a:gd name="T51" fmla="*/ 4703 h 8883"/>
                <a:gd name="T52" fmla="*/ 6605 w 16128"/>
                <a:gd name="T53" fmla="*/ 3423 h 8883"/>
                <a:gd name="T54" fmla="*/ 6306 w 16128"/>
                <a:gd name="T55" fmla="*/ 2459 h 8883"/>
                <a:gd name="T56" fmla="*/ 5768 w 16128"/>
                <a:gd name="T57" fmla="*/ 2220 h 8883"/>
                <a:gd name="T58" fmla="*/ 4548 w 16128"/>
                <a:gd name="T59" fmla="*/ 2338 h 8883"/>
                <a:gd name="T60" fmla="*/ 3154 w 16128"/>
                <a:gd name="T61" fmla="*/ 2591 h 8883"/>
                <a:gd name="T62" fmla="*/ 2196 w 16128"/>
                <a:gd name="T63" fmla="*/ 2861 h 8883"/>
                <a:gd name="T64" fmla="*/ 15671 w 16128"/>
                <a:gd name="T65" fmla="*/ 2135 h 8883"/>
                <a:gd name="T66" fmla="*/ 15349 w 16128"/>
                <a:gd name="T67" fmla="*/ 2127 h 8883"/>
                <a:gd name="T68" fmla="*/ 14910 w 16128"/>
                <a:gd name="T69" fmla="*/ 2222 h 8883"/>
                <a:gd name="T70" fmla="*/ 14284 w 16128"/>
                <a:gd name="T71" fmla="*/ 2300 h 8883"/>
                <a:gd name="T72" fmla="*/ 14116 w 16128"/>
                <a:gd name="T73" fmla="*/ 1445 h 8883"/>
                <a:gd name="T74" fmla="*/ 13892 w 16128"/>
                <a:gd name="T75" fmla="*/ 757 h 8883"/>
                <a:gd name="T76" fmla="*/ 13637 w 16128"/>
                <a:gd name="T77" fmla="*/ 266 h 8883"/>
                <a:gd name="T78" fmla="*/ 13345 w 16128"/>
                <a:gd name="T79" fmla="*/ 6 h 8883"/>
                <a:gd name="T80" fmla="*/ 10894 w 16128"/>
                <a:gd name="T81" fmla="*/ 175 h 8883"/>
                <a:gd name="T82" fmla="*/ 6541 w 16128"/>
                <a:gd name="T83" fmla="*/ 674 h 8883"/>
                <a:gd name="T84" fmla="*/ 2481 w 16128"/>
                <a:gd name="T85" fmla="*/ 1237 h 8883"/>
                <a:gd name="T86" fmla="*/ 710 w 16128"/>
                <a:gd name="T87" fmla="*/ 1842 h 8883"/>
                <a:gd name="T88" fmla="*/ 8 w 16128"/>
                <a:gd name="T89" fmla="*/ 4083 h 8883"/>
                <a:gd name="T90" fmla="*/ 272 w 16128"/>
                <a:gd name="T91" fmla="*/ 6186 h 8883"/>
                <a:gd name="T92" fmla="*/ 929 w 16128"/>
                <a:gd name="T93" fmla="*/ 7732 h 8883"/>
                <a:gd name="T94" fmla="*/ 1441 w 16128"/>
                <a:gd name="T95" fmla="*/ 8309 h 8883"/>
                <a:gd name="T96" fmla="*/ 3744 w 16128"/>
                <a:gd name="T97" fmla="*/ 8503 h 8883"/>
                <a:gd name="T98" fmla="*/ 7772 w 16128"/>
                <a:gd name="T99" fmla="*/ 8740 h 8883"/>
                <a:gd name="T100" fmla="*/ 11511 w 16128"/>
                <a:gd name="T101" fmla="*/ 8879 h 8883"/>
                <a:gd name="T102" fmla="*/ 13007 w 16128"/>
                <a:gd name="T103" fmla="*/ 8734 h 8883"/>
                <a:gd name="T104" fmla="*/ 13342 w 16128"/>
                <a:gd name="T105" fmla="*/ 8126 h 8883"/>
                <a:gd name="T106" fmla="*/ 13623 w 16128"/>
                <a:gd name="T107" fmla="*/ 7510 h 8883"/>
                <a:gd name="T108" fmla="*/ 13854 w 16128"/>
                <a:gd name="T109" fmla="*/ 6893 h 8883"/>
                <a:gd name="T110" fmla="*/ 14106 w 16128"/>
                <a:gd name="T111" fmla="*/ 6375 h 8883"/>
                <a:gd name="T112" fmla="*/ 14908 w 16128"/>
                <a:gd name="T113" fmla="*/ 6542 h 8883"/>
                <a:gd name="T114" fmla="*/ 15282 w 16128"/>
                <a:gd name="T115" fmla="*/ 6577 h 8883"/>
                <a:gd name="T116" fmla="*/ 15493 w 16128"/>
                <a:gd name="T117" fmla="*/ 6514 h 8883"/>
                <a:gd name="T118" fmla="*/ 15767 w 16128"/>
                <a:gd name="T119" fmla="*/ 5991 h 8883"/>
                <a:gd name="T120" fmla="*/ 16052 w 16128"/>
                <a:gd name="T121" fmla="*/ 4959 h 8883"/>
                <a:gd name="T122" fmla="*/ 16105 w 16128"/>
                <a:gd name="T123" fmla="*/ 3580 h 8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28" h="8883">
                  <a:moveTo>
                    <a:pt x="12256" y="8117"/>
                  </a:moveTo>
                  <a:lnTo>
                    <a:pt x="12214" y="8137"/>
                  </a:lnTo>
                  <a:lnTo>
                    <a:pt x="12118" y="8153"/>
                  </a:lnTo>
                  <a:lnTo>
                    <a:pt x="11974" y="8165"/>
                  </a:lnTo>
                  <a:lnTo>
                    <a:pt x="11784" y="8173"/>
                  </a:lnTo>
                  <a:lnTo>
                    <a:pt x="11551" y="8178"/>
                  </a:lnTo>
                  <a:lnTo>
                    <a:pt x="11279" y="8178"/>
                  </a:lnTo>
                  <a:lnTo>
                    <a:pt x="10971" y="8176"/>
                  </a:lnTo>
                  <a:lnTo>
                    <a:pt x="10631" y="8169"/>
                  </a:lnTo>
                  <a:lnTo>
                    <a:pt x="10263" y="8160"/>
                  </a:lnTo>
                  <a:lnTo>
                    <a:pt x="9870" y="8149"/>
                  </a:lnTo>
                  <a:lnTo>
                    <a:pt x="9457" y="8136"/>
                  </a:lnTo>
                  <a:lnTo>
                    <a:pt x="9025" y="8120"/>
                  </a:lnTo>
                  <a:lnTo>
                    <a:pt x="8578" y="8103"/>
                  </a:lnTo>
                  <a:lnTo>
                    <a:pt x="8120" y="8083"/>
                  </a:lnTo>
                  <a:lnTo>
                    <a:pt x="7655" y="8061"/>
                  </a:lnTo>
                  <a:lnTo>
                    <a:pt x="7186" y="8039"/>
                  </a:lnTo>
                  <a:lnTo>
                    <a:pt x="6716" y="8016"/>
                  </a:lnTo>
                  <a:lnTo>
                    <a:pt x="6250" y="7992"/>
                  </a:lnTo>
                  <a:lnTo>
                    <a:pt x="5790" y="7967"/>
                  </a:lnTo>
                  <a:lnTo>
                    <a:pt x="5339" y="7942"/>
                  </a:lnTo>
                  <a:lnTo>
                    <a:pt x="4902" y="7917"/>
                  </a:lnTo>
                  <a:lnTo>
                    <a:pt x="4483" y="7892"/>
                  </a:lnTo>
                  <a:lnTo>
                    <a:pt x="4083" y="7866"/>
                  </a:lnTo>
                  <a:lnTo>
                    <a:pt x="3707" y="7842"/>
                  </a:lnTo>
                  <a:lnTo>
                    <a:pt x="3360" y="7819"/>
                  </a:lnTo>
                  <a:lnTo>
                    <a:pt x="3042" y="7795"/>
                  </a:lnTo>
                  <a:lnTo>
                    <a:pt x="2760" y="7774"/>
                  </a:lnTo>
                  <a:lnTo>
                    <a:pt x="2515" y="7754"/>
                  </a:lnTo>
                  <a:lnTo>
                    <a:pt x="2311" y="7736"/>
                  </a:lnTo>
                  <a:lnTo>
                    <a:pt x="2152" y="7720"/>
                  </a:lnTo>
                  <a:lnTo>
                    <a:pt x="2042" y="7706"/>
                  </a:lnTo>
                  <a:lnTo>
                    <a:pt x="1984" y="7693"/>
                  </a:lnTo>
                  <a:lnTo>
                    <a:pt x="1947" y="7674"/>
                  </a:lnTo>
                  <a:lnTo>
                    <a:pt x="1903" y="7639"/>
                  </a:lnTo>
                  <a:lnTo>
                    <a:pt x="1851" y="7587"/>
                  </a:lnTo>
                  <a:lnTo>
                    <a:pt x="1792" y="7520"/>
                  </a:lnTo>
                  <a:lnTo>
                    <a:pt x="1729" y="7439"/>
                  </a:lnTo>
                  <a:lnTo>
                    <a:pt x="1660" y="7343"/>
                  </a:lnTo>
                  <a:lnTo>
                    <a:pt x="1589" y="7235"/>
                  </a:lnTo>
                  <a:lnTo>
                    <a:pt x="1514" y="7113"/>
                  </a:lnTo>
                  <a:lnTo>
                    <a:pt x="1438" y="6980"/>
                  </a:lnTo>
                  <a:lnTo>
                    <a:pt x="1362" y="6835"/>
                  </a:lnTo>
                  <a:lnTo>
                    <a:pt x="1285" y="6681"/>
                  </a:lnTo>
                  <a:lnTo>
                    <a:pt x="1211" y="6516"/>
                  </a:lnTo>
                  <a:lnTo>
                    <a:pt x="1139" y="6341"/>
                  </a:lnTo>
                  <a:lnTo>
                    <a:pt x="1070" y="6159"/>
                  </a:lnTo>
                  <a:lnTo>
                    <a:pt x="1006" y="5968"/>
                  </a:lnTo>
                  <a:lnTo>
                    <a:pt x="948" y="5771"/>
                  </a:lnTo>
                  <a:lnTo>
                    <a:pt x="895" y="5567"/>
                  </a:lnTo>
                  <a:lnTo>
                    <a:pt x="850" y="5357"/>
                  </a:lnTo>
                  <a:lnTo>
                    <a:pt x="813" y="5141"/>
                  </a:lnTo>
                  <a:lnTo>
                    <a:pt x="786" y="4922"/>
                  </a:lnTo>
                  <a:lnTo>
                    <a:pt x="769" y="4699"/>
                  </a:lnTo>
                  <a:lnTo>
                    <a:pt x="764" y="4472"/>
                  </a:lnTo>
                  <a:lnTo>
                    <a:pt x="771" y="4243"/>
                  </a:lnTo>
                  <a:lnTo>
                    <a:pt x="791" y="4012"/>
                  </a:lnTo>
                  <a:lnTo>
                    <a:pt x="827" y="3781"/>
                  </a:lnTo>
                  <a:lnTo>
                    <a:pt x="877" y="3549"/>
                  </a:lnTo>
                  <a:lnTo>
                    <a:pt x="943" y="3317"/>
                  </a:lnTo>
                  <a:lnTo>
                    <a:pt x="1027" y="3086"/>
                  </a:lnTo>
                  <a:lnTo>
                    <a:pt x="1130" y="2856"/>
                  </a:lnTo>
                  <a:lnTo>
                    <a:pt x="1251" y="2630"/>
                  </a:lnTo>
                  <a:lnTo>
                    <a:pt x="1393" y="2405"/>
                  </a:lnTo>
                  <a:lnTo>
                    <a:pt x="1556" y="2185"/>
                  </a:lnTo>
                  <a:lnTo>
                    <a:pt x="1605" y="2159"/>
                  </a:lnTo>
                  <a:lnTo>
                    <a:pt x="1711" y="2128"/>
                  </a:lnTo>
                  <a:lnTo>
                    <a:pt x="1870" y="2092"/>
                  </a:lnTo>
                  <a:lnTo>
                    <a:pt x="2077" y="2052"/>
                  </a:lnTo>
                  <a:lnTo>
                    <a:pt x="2333" y="2007"/>
                  </a:lnTo>
                  <a:lnTo>
                    <a:pt x="2629" y="1960"/>
                  </a:lnTo>
                  <a:lnTo>
                    <a:pt x="2964" y="1909"/>
                  </a:lnTo>
                  <a:lnTo>
                    <a:pt x="3333" y="1857"/>
                  </a:lnTo>
                  <a:lnTo>
                    <a:pt x="3734" y="1801"/>
                  </a:lnTo>
                  <a:lnTo>
                    <a:pt x="4160" y="1744"/>
                  </a:lnTo>
                  <a:lnTo>
                    <a:pt x="4610" y="1686"/>
                  </a:lnTo>
                  <a:lnTo>
                    <a:pt x="5079" y="1626"/>
                  </a:lnTo>
                  <a:lnTo>
                    <a:pt x="5563" y="1567"/>
                  </a:lnTo>
                  <a:lnTo>
                    <a:pt x="6060" y="1507"/>
                  </a:lnTo>
                  <a:lnTo>
                    <a:pt x="6564" y="1447"/>
                  </a:lnTo>
                  <a:lnTo>
                    <a:pt x="7072" y="1389"/>
                  </a:lnTo>
                  <a:lnTo>
                    <a:pt x="7580" y="1331"/>
                  </a:lnTo>
                  <a:lnTo>
                    <a:pt x="8085" y="1275"/>
                  </a:lnTo>
                  <a:lnTo>
                    <a:pt x="8583" y="1222"/>
                  </a:lnTo>
                  <a:lnTo>
                    <a:pt x="9069" y="1171"/>
                  </a:lnTo>
                  <a:lnTo>
                    <a:pt x="9541" y="1123"/>
                  </a:lnTo>
                  <a:lnTo>
                    <a:pt x="9993" y="1078"/>
                  </a:lnTo>
                  <a:lnTo>
                    <a:pt x="10424" y="1038"/>
                  </a:lnTo>
                  <a:lnTo>
                    <a:pt x="10827" y="1001"/>
                  </a:lnTo>
                  <a:lnTo>
                    <a:pt x="11201" y="969"/>
                  </a:lnTo>
                  <a:lnTo>
                    <a:pt x="11541" y="942"/>
                  </a:lnTo>
                  <a:lnTo>
                    <a:pt x="11842" y="921"/>
                  </a:lnTo>
                  <a:lnTo>
                    <a:pt x="12103" y="906"/>
                  </a:lnTo>
                  <a:lnTo>
                    <a:pt x="12318" y="896"/>
                  </a:lnTo>
                  <a:lnTo>
                    <a:pt x="12484" y="893"/>
                  </a:lnTo>
                  <a:lnTo>
                    <a:pt x="12597" y="899"/>
                  </a:lnTo>
                  <a:lnTo>
                    <a:pt x="12653" y="912"/>
                  </a:lnTo>
                  <a:lnTo>
                    <a:pt x="12722" y="963"/>
                  </a:lnTo>
                  <a:lnTo>
                    <a:pt x="12792" y="1033"/>
                  </a:lnTo>
                  <a:lnTo>
                    <a:pt x="12860" y="1120"/>
                  </a:lnTo>
                  <a:lnTo>
                    <a:pt x="12930" y="1223"/>
                  </a:lnTo>
                  <a:lnTo>
                    <a:pt x="12997" y="1342"/>
                  </a:lnTo>
                  <a:lnTo>
                    <a:pt x="13064" y="1477"/>
                  </a:lnTo>
                  <a:lnTo>
                    <a:pt x="13128" y="1626"/>
                  </a:lnTo>
                  <a:lnTo>
                    <a:pt x="13189" y="1789"/>
                  </a:lnTo>
                  <a:lnTo>
                    <a:pt x="13247" y="1965"/>
                  </a:lnTo>
                  <a:lnTo>
                    <a:pt x="13301" y="2153"/>
                  </a:lnTo>
                  <a:lnTo>
                    <a:pt x="13350" y="2354"/>
                  </a:lnTo>
                  <a:lnTo>
                    <a:pt x="13393" y="2565"/>
                  </a:lnTo>
                  <a:lnTo>
                    <a:pt x="13432" y="2787"/>
                  </a:lnTo>
                  <a:lnTo>
                    <a:pt x="13463" y="3019"/>
                  </a:lnTo>
                  <a:lnTo>
                    <a:pt x="13488" y="3261"/>
                  </a:lnTo>
                  <a:lnTo>
                    <a:pt x="13505" y="3510"/>
                  </a:lnTo>
                  <a:lnTo>
                    <a:pt x="13513" y="3768"/>
                  </a:lnTo>
                  <a:lnTo>
                    <a:pt x="13513" y="4032"/>
                  </a:lnTo>
                  <a:lnTo>
                    <a:pt x="13504" y="4304"/>
                  </a:lnTo>
                  <a:lnTo>
                    <a:pt x="13485" y="4580"/>
                  </a:lnTo>
                  <a:lnTo>
                    <a:pt x="13455" y="4862"/>
                  </a:lnTo>
                  <a:lnTo>
                    <a:pt x="13413" y="5149"/>
                  </a:lnTo>
                  <a:lnTo>
                    <a:pt x="13360" y="5440"/>
                  </a:lnTo>
                  <a:lnTo>
                    <a:pt x="13296" y="5734"/>
                  </a:lnTo>
                  <a:lnTo>
                    <a:pt x="13217" y="6030"/>
                  </a:lnTo>
                  <a:lnTo>
                    <a:pt x="13125" y="6328"/>
                  </a:lnTo>
                  <a:lnTo>
                    <a:pt x="13019" y="6627"/>
                  </a:lnTo>
                  <a:lnTo>
                    <a:pt x="12898" y="6926"/>
                  </a:lnTo>
                  <a:lnTo>
                    <a:pt x="12762" y="7226"/>
                  </a:lnTo>
                  <a:lnTo>
                    <a:pt x="12611" y="7525"/>
                  </a:lnTo>
                  <a:lnTo>
                    <a:pt x="12442" y="7822"/>
                  </a:lnTo>
                  <a:lnTo>
                    <a:pt x="12256" y="8117"/>
                  </a:lnTo>
                  <a:close/>
                  <a:moveTo>
                    <a:pt x="2098" y="2918"/>
                  </a:moveTo>
                  <a:lnTo>
                    <a:pt x="2015" y="2995"/>
                  </a:lnTo>
                  <a:lnTo>
                    <a:pt x="1940" y="3086"/>
                  </a:lnTo>
                  <a:lnTo>
                    <a:pt x="1874" y="3189"/>
                  </a:lnTo>
                  <a:lnTo>
                    <a:pt x="1815" y="3302"/>
                  </a:lnTo>
                  <a:lnTo>
                    <a:pt x="1765" y="3426"/>
                  </a:lnTo>
                  <a:lnTo>
                    <a:pt x="1722" y="3559"/>
                  </a:lnTo>
                  <a:lnTo>
                    <a:pt x="1685" y="3700"/>
                  </a:lnTo>
                  <a:lnTo>
                    <a:pt x="1656" y="3848"/>
                  </a:lnTo>
                  <a:lnTo>
                    <a:pt x="1634" y="4001"/>
                  </a:lnTo>
                  <a:lnTo>
                    <a:pt x="1617" y="4160"/>
                  </a:lnTo>
                  <a:lnTo>
                    <a:pt x="1607" y="4323"/>
                  </a:lnTo>
                  <a:lnTo>
                    <a:pt x="1603" y="4490"/>
                  </a:lnTo>
                  <a:lnTo>
                    <a:pt x="1604" y="4657"/>
                  </a:lnTo>
                  <a:lnTo>
                    <a:pt x="1610" y="4827"/>
                  </a:lnTo>
                  <a:lnTo>
                    <a:pt x="1622" y="4996"/>
                  </a:lnTo>
                  <a:lnTo>
                    <a:pt x="1638" y="5165"/>
                  </a:lnTo>
                  <a:lnTo>
                    <a:pt x="1658" y="5331"/>
                  </a:lnTo>
                  <a:lnTo>
                    <a:pt x="1683" y="5496"/>
                  </a:lnTo>
                  <a:lnTo>
                    <a:pt x="1713" y="5656"/>
                  </a:lnTo>
                  <a:lnTo>
                    <a:pt x="1745" y="5811"/>
                  </a:lnTo>
                  <a:lnTo>
                    <a:pt x="1781" y="5961"/>
                  </a:lnTo>
                  <a:lnTo>
                    <a:pt x="1821" y="6105"/>
                  </a:lnTo>
                  <a:lnTo>
                    <a:pt x="1864" y="6240"/>
                  </a:lnTo>
                  <a:lnTo>
                    <a:pt x="1909" y="6366"/>
                  </a:lnTo>
                  <a:lnTo>
                    <a:pt x="1957" y="6484"/>
                  </a:lnTo>
                  <a:lnTo>
                    <a:pt x="2006" y="6591"/>
                  </a:lnTo>
                  <a:lnTo>
                    <a:pt x="2058" y="6685"/>
                  </a:lnTo>
                  <a:lnTo>
                    <a:pt x="2112" y="6768"/>
                  </a:lnTo>
                  <a:lnTo>
                    <a:pt x="2166" y="6835"/>
                  </a:lnTo>
                  <a:lnTo>
                    <a:pt x="2223" y="6890"/>
                  </a:lnTo>
                  <a:lnTo>
                    <a:pt x="2280" y="6928"/>
                  </a:lnTo>
                  <a:lnTo>
                    <a:pt x="2338" y="6950"/>
                  </a:lnTo>
                  <a:lnTo>
                    <a:pt x="2400" y="6963"/>
                  </a:lnTo>
                  <a:lnTo>
                    <a:pt x="2470" y="6976"/>
                  </a:lnTo>
                  <a:lnTo>
                    <a:pt x="2547" y="6989"/>
                  </a:lnTo>
                  <a:lnTo>
                    <a:pt x="2631" y="7002"/>
                  </a:lnTo>
                  <a:lnTo>
                    <a:pt x="2721" y="7014"/>
                  </a:lnTo>
                  <a:lnTo>
                    <a:pt x="2815" y="7027"/>
                  </a:lnTo>
                  <a:lnTo>
                    <a:pt x="2916" y="7039"/>
                  </a:lnTo>
                  <a:lnTo>
                    <a:pt x="3021" y="7051"/>
                  </a:lnTo>
                  <a:lnTo>
                    <a:pt x="3129" y="7062"/>
                  </a:lnTo>
                  <a:lnTo>
                    <a:pt x="3241" y="7073"/>
                  </a:lnTo>
                  <a:lnTo>
                    <a:pt x="3355" y="7082"/>
                  </a:lnTo>
                  <a:lnTo>
                    <a:pt x="3472" y="7091"/>
                  </a:lnTo>
                  <a:lnTo>
                    <a:pt x="3589" y="7099"/>
                  </a:lnTo>
                  <a:lnTo>
                    <a:pt x="3708" y="7106"/>
                  </a:lnTo>
                  <a:lnTo>
                    <a:pt x="3827" y="7112"/>
                  </a:lnTo>
                  <a:lnTo>
                    <a:pt x="3946" y="7116"/>
                  </a:lnTo>
                  <a:lnTo>
                    <a:pt x="4065" y="7120"/>
                  </a:lnTo>
                  <a:lnTo>
                    <a:pt x="4182" y="7122"/>
                  </a:lnTo>
                  <a:lnTo>
                    <a:pt x="4297" y="7122"/>
                  </a:lnTo>
                  <a:lnTo>
                    <a:pt x="4410" y="7121"/>
                  </a:lnTo>
                  <a:lnTo>
                    <a:pt x="4520" y="7118"/>
                  </a:lnTo>
                  <a:lnTo>
                    <a:pt x="4626" y="7114"/>
                  </a:lnTo>
                  <a:lnTo>
                    <a:pt x="4728" y="7107"/>
                  </a:lnTo>
                  <a:lnTo>
                    <a:pt x="4824" y="7099"/>
                  </a:lnTo>
                  <a:lnTo>
                    <a:pt x="4917" y="7089"/>
                  </a:lnTo>
                  <a:lnTo>
                    <a:pt x="5003" y="7076"/>
                  </a:lnTo>
                  <a:lnTo>
                    <a:pt x="5082" y="7062"/>
                  </a:lnTo>
                  <a:lnTo>
                    <a:pt x="5155" y="7045"/>
                  </a:lnTo>
                  <a:lnTo>
                    <a:pt x="5219" y="7024"/>
                  </a:lnTo>
                  <a:lnTo>
                    <a:pt x="5277" y="7002"/>
                  </a:lnTo>
                  <a:lnTo>
                    <a:pt x="5324" y="6978"/>
                  </a:lnTo>
                  <a:lnTo>
                    <a:pt x="5364" y="6950"/>
                  </a:lnTo>
                  <a:lnTo>
                    <a:pt x="5516" y="6811"/>
                  </a:lnTo>
                  <a:lnTo>
                    <a:pt x="5657" y="6667"/>
                  </a:lnTo>
                  <a:lnTo>
                    <a:pt x="5787" y="6518"/>
                  </a:lnTo>
                  <a:lnTo>
                    <a:pt x="5907" y="6365"/>
                  </a:lnTo>
                  <a:lnTo>
                    <a:pt x="6017" y="6208"/>
                  </a:lnTo>
                  <a:lnTo>
                    <a:pt x="6117" y="6048"/>
                  </a:lnTo>
                  <a:lnTo>
                    <a:pt x="6206" y="5884"/>
                  </a:lnTo>
                  <a:lnTo>
                    <a:pt x="6287" y="5719"/>
                  </a:lnTo>
                  <a:lnTo>
                    <a:pt x="6358" y="5552"/>
                  </a:lnTo>
                  <a:lnTo>
                    <a:pt x="6422" y="5382"/>
                  </a:lnTo>
                  <a:lnTo>
                    <a:pt x="6476" y="5213"/>
                  </a:lnTo>
                  <a:lnTo>
                    <a:pt x="6523" y="5042"/>
                  </a:lnTo>
                  <a:lnTo>
                    <a:pt x="6561" y="4873"/>
                  </a:lnTo>
                  <a:lnTo>
                    <a:pt x="6592" y="4703"/>
                  </a:lnTo>
                  <a:lnTo>
                    <a:pt x="6617" y="4534"/>
                  </a:lnTo>
                  <a:lnTo>
                    <a:pt x="6634" y="4367"/>
                  </a:lnTo>
                  <a:lnTo>
                    <a:pt x="6644" y="4202"/>
                  </a:lnTo>
                  <a:lnTo>
                    <a:pt x="6647" y="4040"/>
                  </a:lnTo>
                  <a:lnTo>
                    <a:pt x="6645" y="3880"/>
                  </a:lnTo>
                  <a:lnTo>
                    <a:pt x="6637" y="3723"/>
                  </a:lnTo>
                  <a:lnTo>
                    <a:pt x="6624" y="3572"/>
                  </a:lnTo>
                  <a:lnTo>
                    <a:pt x="6605" y="3423"/>
                  </a:lnTo>
                  <a:lnTo>
                    <a:pt x="6581" y="3281"/>
                  </a:lnTo>
                  <a:lnTo>
                    <a:pt x="6554" y="3143"/>
                  </a:lnTo>
                  <a:lnTo>
                    <a:pt x="6522" y="3012"/>
                  </a:lnTo>
                  <a:lnTo>
                    <a:pt x="6485" y="2887"/>
                  </a:lnTo>
                  <a:lnTo>
                    <a:pt x="6445" y="2768"/>
                  </a:lnTo>
                  <a:lnTo>
                    <a:pt x="6402" y="2657"/>
                  </a:lnTo>
                  <a:lnTo>
                    <a:pt x="6355" y="2554"/>
                  </a:lnTo>
                  <a:lnTo>
                    <a:pt x="6306" y="2459"/>
                  </a:lnTo>
                  <a:lnTo>
                    <a:pt x="6255" y="2373"/>
                  </a:lnTo>
                  <a:lnTo>
                    <a:pt x="6201" y="2296"/>
                  </a:lnTo>
                  <a:lnTo>
                    <a:pt x="6170" y="2271"/>
                  </a:lnTo>
                  <a:lnTo>
                    <a:pt x="6122" y="2252"/>
                  </a:lnTo>
                  <a:lnTo>
                    <a:pt x="6055" y="2237"/>
                  </a:lnTo>
                  <a:lnTo>
                    <a:pt x="5973" y="2227"/>
                  </a:lnTo>
                  <a:lnTo>
                    <a:pt x="5878" y="2222"/>
                  </a:lnTo>
                  <a:lnTo>
                    <a:pt x="5768" y="2220"/>
                  </a:lnTo>
                  <a:lnTo>
                    <a:pt x="5646" y="2224"/>
                  </a:lnTo>
                  <a:lnTo>
                    <a:pt x="5513" y="2231"/>
                  </a:lnTo>
                  <a:lnTo>
                    <a:pt x="5370" y="2241"/>
                  </a:lnTo>
                  <a:lnTo>
                    <a:pt x="5217" y="2254"/>
                  </a:lnTo>
                  <a:lnTo>
                    <a:pt x="5058" y="2271"/>
                  </a:lnTo>
                  <a:lnTo>
                    <a:pt x="4893" y="2290"/>
                  </a:lnTo>
                  <a:lnTo>
                    <a:pt x="4722" y="2312"/>
                  </a:lnTo>
                  <a:lnTo>
                    <a:pt x="4548" y="2338"/>
                  </a:lnTo>
                  <a:lnTo>
                    <a:pt x="4371" y="2364"/>
                  </a:lnTo>
                  <a:lnTo>
                    <a:pt x="4191" y="2392"/>
                  </a:lnTo>
                  <a:lnTo>
                    <a:pt x="4013" y="2423"/>
                  </a:lnTo>
                  <a:lnTo>
                    <a:pt x="3834" y="2455"/>
                  </a:lnTo>
                  <a:lnTo>
                    <a:pt x="3658" y="2487"/>
                  </a:lnTo>
                  <a:lnTo>
                    <a:pt x="3486" y="2522"/>
                  </a:lnTo>
                  <a:lnTo>
                    <a:pt x="3316" y="2556"/>
                  </a:lnTo>
                  <a:lnTo>
                    <a:pt x="3154" y="2591"/>
                  </a:lnTo>
                  <a:lnTo>
                    <a:pt x="2998" y="2627"/>
                  </a:lnTo>
                  <a:lnTo>
                    <a:pt x="2850" y="2662"/>
                  </a:lnTo>
                  <a:lnTo>
                    <a:pt x="2711" y="2698"/>
                  </a:lnTo>
                  <a:lnTo>
                    <a:pt x="2582" y="2732"/>
                  </a:lnTo>
                  <a:lnTo>
                    <a:pt x="2466" y="2766"/>
                  </a:lnTo>
                  <a:lnTo>
                    <a:pt x="2362" y="2799"/>
                  </a:lnTo>
                  <a:lnTo>
                    <a:pt x="2272" y="2831"/>
                  </a:lnTo>
                  <a:lnTo>
                    <a:pt x="2196" y="2861"/>
                  </a:lnTo>
                  <a:lnTo>
                    <a:pt x="2138" y="2891"/>
                  </a:lnTo>
                  <a:lnTo>
                    <a:pt x="2098" y="2918"/>
                  </a:lnTo>
                  <a:close/>
                  <a:moveTo>
                    <a:pt x="15769" y="2215"/>
                  </a:moveTo>
                  <a:lnTo>
                    <a:pt x="15757" y="2193"/>
                  </a:lnTo>
                  <a:lnTo>
                    <a:pt x="15742" y="2175"/>
                  </a:lnTo>
                  <a:lnTo>
                    <a:pt x="15722" y="2159"/>
                  </a:lnTo>
                  <a:lnTo>
                    <a:pt x="15699" y="2145"/>
                  </a:lnTo>
                  <a:lnTo>
                    <a:pt x="15671" y="2135"/>
                  </a:lnTo>
                  <a:lnTo>
                    <a:pt x="15641" y="2125"/>
                  </a:lnTo>
                  <a:lnTo>
                    <a:pt x="15607" y="2119"/>
                  </a:lnTo>
                  <a:lnTo>
                    <a:pt x="15571" y="2116"/>
                  </a:lnTo>
                  <a:lnTo>
                    <a:pt x="15531" y="2114"/>
                  </a:lnTo>
                  <a:lnTo>
                    <a:pt x="15489" y="2114"/>
                  </a:lnTo>
                  <a:lnTo>
                    <a:pt x="15445" y="2116"/>
                  </a:lnTo>
                  <a:lnTo>
                    <a:pt x="15398" y="2121"/>
                  </a:lnTo>
                  <a:lnTo>
                    <a:pt x="15349" y="2127"/>
                  </a:lnTo>
                  <a:lnTo>
                    <a:pt x="15298" y="2134"/>
                  </a:lnTo>
                  <a:lnTo>
                    <a:pt x="15247" y="2143"/>
                  </a:lnTo>
                  <a:lnTo>
                    <a:pt x="15193" y="2153"/>
                  </a:lnTo>
                  <a:lnTo>
                    <a:pt x="15138" y="2165"/>
                  </a:lnTo>
                  <a:lnTo>
                    <a:pt x="15083" y="2177"/>
                  </a:lnTo>
                  <a:lnTo>
                    <a:pt x="15025" y="2191"/>
                  </a:lnTo>
                  <a:lnTo>
                    <a:pt x="14968" y="2205"/>
                  </a:lnTo>
                  <a:lnTo>
                    <a:pt x="14910" y="2222"/>
                  </a:lnTo>
                  <a:lnTo>
                    <a:pt x="14852" y="2238"/>
                  </a:lnTo>
                  <a:lnTo>
                    <a:pt x="14794" y="2255"/>
                  </a:lnTo>
                  <a:lnTo>
                    <a:pt x="14736" y="2272"/>
                  </a:lnTo>
                  <a:lnTo>
                    <a:pt x="14621" y="2307"/>
                  </a:lnTo>
                  <a:lnTo>
                    <a:pt x="14509" y="2345"/>
                  </a:lnTo>
                  <a:lnTo>
                    <a:pt x="14402" y="2381"/>
                  </a:lnTo>
                  <a:lnTo>
                    <a:pt x="14300" y="2418"/>
                  </a:lnTo>
                  <a:lnTo>
                    <a:pt x="14284" y="2300"/>
                  </a:lnTo>
                  <a:lnTo>
                    <a:pt x="14267" y="2185"/>
                  </a:lnTo>
                  <a:lnTo>
                    <a:pt x="14249" y="2073"/>
                  </a:lnTo>
                  <a:lnTo>
                    <a:pt x="14230" y="1963"/>
                  </a:lnTo>
                  <a:lnTo>
                    <a:pt x="14209" y="1855"/>
                  </a:lnTo>
                  <a:lnTo>
                    <a:pt x="14187" y="1749"/>
                  </a:lnTo>
                  <a:lnTo>
                    <a:pt x="14164" y="1645"/>
                  </a:lnTo>
                  <a:lnTo>
                    <a:pt x="14140" y="1544"/>
                  </a:lnTo>
                  <a:lnTo>
                    <a:pt x="14116" y="1445"/>
                  </a:lnTo>
                  <a:lnTo>
                    <a:pt x="14091" y="1350"/>
                  </a:lnTo>
                  <a:lnTo>
                    <a:pt x="14065" y="1256"/>
                  </a:lnTo>
                  <a:lnTo>
                    <a:pt x="14037" y="1166"/>
                  </a:lnTo>
                  <a:lnTo>
                    <a:pt x="14009" y="1078"/>
                  </a:lnTo>
                  <a:lnTo>
                    <a:pt x="13981" y="994"/>
                  </a:lnTo>
                  <a:lnTo>
                    <a:pt x="13952" y="912"/>
                  </a:lnTo>
                  <a:lnTo>
                    <a:pt x="13922" y="833"/>
                  </a:lnTo>
                  <a:lnTo>
                    <a:pt x="13892" y="757"/>
                  </a:lnTo>
                  <a:lnTo>
                    <a:pt x="13861" y="684"/>
                  </a:lnTo>
                  <a:lnTo>
                    <a:pt x="13830" y="615"/>
                  </a:lnTo>
                  <a:lnTo>
                    <a:pt x="13799" y="548"/>
                  </a:lnTo>
                  <a:lnTo>
                    <a:pt x="13766" y="485"/>
                  </a:lnTo>
                  <a:lnTo>
                    <a:pt x="13735" y="424"/>
                  </a:lnTo>
                  <a:lnTo>
                    <a:pt x="13703" y="368"/>
                  </a:lnTo>
                  <a:lnTo>
                    <a:pt x="13669" y="315"/>
                  </a:lnTo>
                  <a:lnTo>
                    <a:pt x="13637" y="266"/>
                  </a:lnTo>
                  <a:lnTo>
                    <a:pt x="13604" y="219"/>
                  </a:lnTo>
                  <a:lnTo>
                    <a:pt x="13572" y="177"/>
                  </a:lnTo>
                  <a:lnTo>
                    <a:pt x="13538" y="138"/>
                  </a:lnTo>
                  <a:lnTo>
                    <a:pt x="13506" y="103"/>
                  </a:lnTo>
                  <a:lnTo>
                    <a:pt x="13473" y="73"/>
                  </a:lnTo>
                  <a:lnTo>
                    <a:pt x="13441" y="45"/>
                  </a:lnTo>
                  <a:lnTo>
                    <a:pt x="13408" y="22"/>
                  </a:lnTo>
                  <a:lnTo>
                    <a:pt x="13345" y="6"/>
                  </a:lnTo>
                  <a:lnTo>
                    <a:pt x="13218" y="0"/>
                  </a:lnTo>
                  <a:lnTo>
                    <a:pt x="13030" y="3"/>
                  </a:lnTo>
                  <a:lnTo>
                    <a:pt x="12788" y="14"/>
                  </a:lnTo>
                  <a:lnTo>
                    <a:pt x="12495" y="32"/>
                  </a:lnTo>
                  <a:lnTo>
                    <a:pt x="12154" y="59"/>
                  </a:lnTo>
                  <a:lnTo>
                    <a:pt x="11771" y="91"/>
                  </a:lnTo>
                  <a:lnTo>
                    <a:pt x="11350" y="130"/>
                  </a:lnTo>
                  <a:lnTo>
                    <a:pt x="10894" y="175"/>
                  </a:lnTo>
                  <a:lnTo>
                    <a:pt x="10410" y="224"/>
                  </a:lnTo>
                  <a:lnTo>
                    <a:pt x="9899" y="279"/>
                  </a:lnTo>
                  <a:lnTo>
                    <a:pt x="9367" y="338"/>
                  </a:lnTo>
                  <a:lnTo>
                    <a:pt x="8818" y="399"/>
                  </a:lnTo>
                  <a:lnTo>
                    <a:pt x="8258" y="465"/>
                  </a:lnTo>
                  <a:lnTo>
                    <a:pt x="7688" y="533"/>
                  </a:lnTo>
                  <a:lnTo>
                    <a:pt x="7114" y="602"/>
                  </a:lnTo>
                  <a:lnTo>
                    <a:pt x="6541" y="674"/>
                  </a:lnTo>
                  <a:lnTo>
                    <a:pt x="5972" y="746"/>
                  </a:lnTo>
                  <a:lnTo>
                    <a:pt x="5413" y="819"/>
                  </a:lnTo>
                  <a:lnTo>
                    <a:pt x="4867" y="892"/>
                  </a:lnTo>
                  <a:lnTo>
                    <a:pt x="4337" y="964"/>
                  </a:lnTo>
                  <a:lnTo>
                    <a:pt x="3830" y="1035"/>
                  </a:lnTo>
                  <a:lnTo>
                    <a:pt x="3349" y="1105"/>
                  </a:lnTo>
                  <a:lnTo>
                    <a:pt x="2898" y="1172"/>
                  </a:lnTo>
                  <a:lnTo>
                    <a:pt x="2481" y="1237"/>
                  </a:lnTo>
                  <a:lnTo>
                    <a:pt x="2104" y="1299"/>
                  </a:lnTo>
                  <a:lnTo>
                    <a:pt x="1769" y="1357"/>
                  </a:lnTo>
                  <a:lnTo>
                    <a:pt x="1482" y="1411"/>
                  </a:lnTo>
                  <a:lnTo>
                    <a:pt x="1247" y="1459"/>
                  </a:lnTo>
                  <a:lnTo>
                    <a:pt x="1067" y="1504"/>
                  </a:lnTo>
                  <a:lnTo>
                    <a:pt x="949" y="1541"/>
                  </a:lnTo>
                  <a:lnTo>
                    <a:pt x="894" y="1574"/>
                  </a:lnTo>
                  <a:lnTo>
                    <a:pt x="710" y="1842"/>
                  </a:lnTo>
                  <a:lnTo>
                    <a:pt x="549" y="2115"/>
                  </a:lnTo>
                  <a:lnTo>
                    <a:pt x="412" y="2392"/>
                  </a:lnTo>
                  <a:lnTo>
                    <a:pt x="297" y="2671"/>
                  </a:lnTo>
                  <a:lnTo>
                    <a:pt x="203" y="2953"/>
                  </a:lnTo>
                  <a:lnTo>
                    <a:pt x="127" y="3236"/>
                  </a:lnTo>
                  <a:lnTo>
                    <a:pt x="71" y="3519"/>
                  </a:lnTo>
                  <a:lnTo>
                    <a:pt x="31" y="3801"/>
                  </a:lnTo>
                  <a:lnTo>
                    <a:pt x="8" y="4083"/>
                  </a:lnTo>
                  <a:lnTo>
                    <a:pt x="0" y="4362"/>
                  </a:lnTo>
                  <a:lnTo>
                    <a:pt x="6" y="4638"/>
                  </a:lnTo>
                  <a:lnTo>
                    <a:pt x="25" y="4911"/>
                  </a:lnTo>
                  <a:lnTo>
                    <a:pt x="55" y="5178"/>
                  </a:lnTo>
                  <a:lnTo>
                    <a:pt x="97" y="5441"/>
                  </a:lnTo>
                  <a:lnTo>
                    <a:pt x="147" y="5696"/>
                  </a:lnTo>
                  <a:lnTo>
                    <a:pt x="207" y="5946"/>
                  </a:lnTo>
                  <a:lnTo>
                    <a:pt x="272" y="6186"/>
                  </a:lnTo>
                  <a:lnTo>
                    <a:pt x="345" y="6419"/>
                  </a:lnTo>
                  <a:lnTo>
                    <a:pt x="422" y="6642"/>
                  </a:lnTo>
                  <a:lnTo>
                    <a:pt x="504" y="6855"/>
                  </a:lnTo>
                  <a:lnTo>
                    <a:pt x="588" y="7056"/>
                  </a:lnTo>
                  <a:lnTo>
                    <a:pt x="673" y="7245"/>
                  </a:lnTo>
                  <a:lnTo>
                    <a:pt x="760" y="7421"/>
                  </a:lnTo>
                  <a:lnTo>
                    <a:pt x="846" y="7583"/>
                  </a:lnTo>
                  <a:lnTo>
                    <a:pt x="929" y="7732"/>
                  </a:lnTo>
                  <a:lnTo>
                    <a:pt x="1011" y="7864"/>
                  </a:lnTo>
                  <a:lnTo>
                    <a:pt x="1088" y="7981"/>
                  </a:lnTo>
                  <a:lnTo>
                    <a:pt x="1160" y="8082"/>
                  </a:lnTo>
                  <a:lnTo>
                    <a:pt x="1226" y="8163"/>
                  </a:lnTo>
                  <a:lnTo>
                    <a:pt x="1284" y="8226"/>
                  </a:lnTo>
                  <a:lnTo>
                    <a:pt x="1335" y="8271"/>
                  </a:lnTo>
                  <a:lnTo>
                    <a:pt x="1375" y="8294"/>
                  </a:lnTo>
                  <a:lnTo>
                    <a:pt x="1441" y="8309"/>
                  </a:lnTo>
                  <a:lnTo>
                    <a:pt x="1565" y="8326"/>
                  </a:lnTo>
                  <a:lnTo>
                    <a:pt x="1745" y="8345"/>
                  </a:lnTo>
                  <a:lnTo>
                    <a:pt x="1974" y="8368"/>
                  </a:lnTo>
                  <a:lnTo>
                    <a:pt x="2251" y="8392"/>
                  </a:lnTo>
                  <a:lnTo>
                    <a:pt x="2569" y="8417"/>
                  </a:lnTo>
                  <a:lnTo>
                    <a:pt x="2927" y="8444"/>
                  </a:lnTo>
                  <a:lnTo>
                    <a:pt x="3319" y="8474"/>
                  </a:lnTo>
                  <a:lnTo>
                    <a:pt x="3744" y="8503"/>
                  </a:lnTo>
                  <a:lnTo>
                    <a:pt x="4194" y="8533"/>
                  </a:lnTo>
                  <a:lnTo>
                    <a:pt x="4667" y="8564"/>
                  </a:lnTo>
                  <a:lnTo>
                    <a:pt x="5160" y="8594"/>
                  </a:lnTo>
                  <a:lnTo>
                    <a:pt x="5668" y="8625"/>
                  </a:lnTo>
                  <a:lnTo>
                    <a:pt x="6187" y="8656"/>
                  </a:lnTo>
                  <a:lnTo>
                    <a:pt x="6713" y="8685"/>
                  </a:lnTo>
                  <a:lnTo>
                    <a:pt x="7242" y="8713"/>
                  </a:lnTo>
                  <a:lnTo>
                    <a:pt x="7772" y="8740"/>
                  </a:lnTo>
                  <a:lnTo>
                    <a:pt x="8297" y="8766"/>
                  </a:lnTo>
                  <a:lnTo>
                    <a:pt x="8813" y="8789"/>
                  </a:lnTo>
                  <a:lnTo>
                    <a:pt x="9316" y="8811"/>
                  </a:lnTo>
                  <a:lnTo>
                    <a:pt x="9804" y="8830"/>
                  </a:lnTo>
                  <a:lnTo>
                    <a:pt x="10271" y="8848"/>
                  </a:lnTo>
                  <a:lnTo>
                    <a:pt x="10714" y="8861"/>
                  </a:lnTo>
                  <a:lnTo>
                    <a:pt x="11128" y="8872"/>
                  </a:lnTo>
                  <a:lnTo>
                    <a:pt x="11511" y="8879"/>
                  </a:lnTo>
                  <a:lnTo>
                    <a:pt x="11858" y="8883"/>
                  </a:lnTo>
                  <a:lnTo>
                    <a:pt x="12165" y="8882"/>
                  </a:lnTo>
                  <a:lnTo>
                    <a:pt x="12428" y="8877"/>
                  </a:lnTo>
                  <a:lnTo>
                    <a:pt x="12642" y="8868"/>
                  </a:lnTo>
                  <a:lnTo>
                    <a:pt x="12806" y="8854"/>
                  </a:lnTo>
                  <a:lnTo>
                    <a:pt x="12913" y="8834"/>
                  </a:lnTo>
                  <a:lnTo>
                    <a:pt x="12962" y="8809"/>
                  </a:lnTo>
                  <a:lnTo>
                    <a:pt x="13007" y="8734"/>
                  </a:lnTo>
                  <a:lnTo>
                    <a:pt x="13053" y="8659"/>
                  </a:lnTo>
                  <a:lnTo>
                    <a:pt x="13096" y="8583"/>
                  </a:lnTo>
                  <a:lnTo>
                    <a:pt x="13139" y="8507"/>
                  </a:lnTo>
                  <a:lnTo>
                    <a:pt x="13182" y="8431"/>
                  </a:lnTo>
                  <a:lnTo>
                    <a:pt x="13223" y="8354"/>
                  </a:lnTo>
                  <a:lnTo>
                    <a:pt x="13263" y="8279"/>
                  </a:lnTo>
                  <a:lnTo>
                    <a:pt x="13303" y="8202"/>
                  </a:lnTo>
                  <a:lnTo>
                    <a:pt x="13342" y="8126"/>
                  </a:lnTo>
                  <a:lnTo>
                    <a:pt x="13380" y="8049"/>
                  </a:lnTo>
                  <a:lnTo>
                    <a:pt x="13417" y="7972"/>
                  </a:lnTo>
                  <a:lnTo>
                    <a:pt x="13454" y="7896"/>
                  </a:lnTo>
                  <a:lnTo>
                    <a:pt x="13489" y="7819"/>
                  </a:lnTo>
                  <a:lnTo>
                    <a:pt x="13523" y="7742"/>
                  </a:lnTo>
                  <a:lnTo>
                    <a:pt x="13558" y="7664"/>
                  </a:lnTo>
                  <a:lnTo>
                    <a:pt x="13591" y="7587"/>
                  </a:lnTo>
                  <a:lnTo>
                    <a:pt x="13623" y="7510"/>
                  </a:lnTo>
                  <a:lnTo>
                    <a:pt x="13654" y="7433"/>
                  </a:lnTo>
                  <a:lnTo>
                    <a:pt x="13686" y="7356"/>
                  </a:lnTo>
                  <a:lnTo>
                    <a:pt x="13715" y="7279"/>
                  </a:lnTo>
                  <a:lnTo>
                    <a:pt x="13745" y="7201"/>
                  </a:lnTo>
                  <a:lnTo>
                    <a:pt x="13773" y="7124"/>
                  </a:lnTo>
                  <a:lnTo>
                    <a:pt x="13801" y="7047"/>
                  </a:lnTo>
                  <a:lnTo>
                    <a:pt x="13828" y="6970"/>
                  </a:lnTo>
                  <a:lnTo>
                    <a:pt x="13854" y="6893"/>
                  </a:lnTo>
                  <a:lnTo>
                    <a:pt x="13880" y="6815"/>
                  </a:lnTo>
                  <a:lnTo>
                    <a:pt x="13904" y="6738"/>
                  </a:lnTo>
                  <a:lnTo>
                    <a:pt x="13929" y="6661"/>
                  </a:lnTo>
                  <a:lnTo>
                    <a:pt x="13952" y="6585"/>
                  </a:lnTo>
                  <a:lnTo>
                    <a:pt x="13975" y="6508"/>
                  </a:lnTo>
                  <a:lnTo>
                    <a:pt x="13997" y="6431"/>
                  </a:lnTo>
                  <a:lnTo>
                    <a:pt x="14018" y="6354"/>
                  </a:lnTo>
                  <a:lnTo>
                    <a:pt x="14106" y="6375"/>
                  </a:lnTo>
                  <a:lnTo>
                    <a:pt x="14202" y="6399"/>
                  </a:lnTo>
                  <a:lnTo>
                    <a:pt x="14305" y="6423"/>
                  </a:lnTo>
                  <a:lnTo>
                    <a:pt x="14411" y="6447"/>
                  </a:lnTo>
                  <a:lnTo>
                    <a:pt x="14521" y="6470"/>
                  </a:lnTo>
                  <a:lnTo>
                    <a:pt x="14633" y="6494"/>
                  </a:lnTo>
                  <a:lnTo>
                    <a:pt x="14745" y="6515"/>
                  </a:lnTo>
                  <a:lnTo>
                    <a:pt x="14855" y="6534"/>
                  </a:lnTo>
                  <a:lnTo>
                    <a:pt x="14908" y="6542"/>
                  </a:lnTo>
                  <a:lnTo>
                    <a:pt x="14961" y="6550"/>
                  </a:lnTo>
                  <a:lnTo>
                    <a:pt x="15012" y="6557"/>
                  </a:lnTo>
                  <a:lnTo>
                    <a:pt x="15063" y="6562"/>
                  </a:lnTo>
                  <a:lnTo>
                    <a:pt x="15110" y="6567"/>
                  </a:lnTo>
                  <a:lnTo>
                    <a:pt x="15156" y="6572"/>
                  </a:lnTo>
                  <a:lnTo>
                    <a:pt x="15201" y="6575"/>
                  </a:lnTo>
                  <a:lnTo>
                    <a:pt x="15243" y="6577"/>
                  </a:lnTo>
                  <a:lnTo>
                    <a:pt x="15282" y="6577"/>
                  </a:lnTo>
                  <a:lnTo>
                    <a:pt x="15319" y="6576"/>
                  </a:lnTo>
                  <a:lnTo>
                    <a:pt x="15353" y="6573"/>
                  </a:lnTo>
                  <a:lnTo>
                    <a:pt x="15384" y="6569"/>
                  </a:lnTo>
                  <a:lnTo>
                    <a:pt x="15411" y="6563"/>
                  </a:lnTo>
                  <a:lnTo>
                    <a:pt x="15434" y="6555"/>
                  </a:lnTo>
                  <a:lnTo>
                    <a:pt x="15455" y="6546"/>
                  </a:lnTo>
                  <a:lnTo>
                    <a:pt x="15472" y="6536"/>
                  </a:lnTo>
                  <a:lnTo>
                    <a:pt x="15493" y="6514"/>
                  </a:lnTo>
                  <a:lnTo>
                    <a:pt x="15518" y="6483"/>
                  </a:lnTo>
                  <a:lnTo>
                    <a:pt x="15547" y="6440"/>
                  </a:lnTo>
                  <a:lnTo>
                    <a:pt x="15580" y="6389"/>
                  </a:lnTo>
                  <a:lnTo>
                    <a:pt x="15614" y="6327"/>
                  </a:lnTo>
                  <a:lnTo>
                    <a:pt x="15650" y="6256"/>
                  </a:lnTo>
                  <a:lnTo>
                    <a:pt x="15689" y="6176"/>
                  </a:lnTo>
                  <a:lnTo>
                    <a:pt x="15728" y="6087"/>
                  </a:lnTo>
                  <a:lnTo>
                    <a:pt x="15767" y="5991"/>
                  </a:lnTo>
                  <a:lnTo>
                    <a:pt x="15807" y="5887"/>
                  </a:lnTo>
                  <a:lnTo>
                    <a:pt x="15847" y="5775"/>
                  </a:lnTo>
                  <a:lnTo>
                    <a:pt x="15886" y="5655"/>
                  </a:lnTo>
                  <a:lnTo>
                    <a:pt x="15923" y="5529"/>
                  </a:lnTo>
                  <a:lnTo>
                    <a:pt x="15960" y="5396"/>
                  </a:lnTo>
                  <a:lnTo>
                    <a:pt x="15993" y="5257"/>
                  </a:lnTo>
                  <a:lnTo>
                    <a:pt x="16024" y="5111"/>
                  </a:lnTo>
                  <a:lnTo>
                    <a:pt x="16052" y="4959"/>
                  </a:lnTo>
                  <a:lnTo>
                    <a:pt x="16077" y="4803"/>
                  </a:lnTo>
                  <a:lnTo>
                    <a:pt x="16097" y="4640"/>
                  </a:lnTo>
                  <a:lnTo>
                    <a:pt x="16112" y="4474"/>
                  </a:lnTo>
                  <a:lnTo>
                    <a:pt x="16123" y="4303"/>
                  </a:lnTo>
                  <a:lnTo>
                    <a:pt x="16128" y="4128"/>
                  </a:lnTo>
                  <a:lnTo>
                    <a:pt x="16127" y="3949"/>
                  </a:lnTo>
                  <a:lnTo>
                    <a:pt x="16119" y="3766"/>
                  </a:lnTo>
                  <a:lnTo>
                    <a:pt x="16105" y="3580"/>
                  </a:lnTo>
                  <a:lnTo>
                    <a:pt x="16083" y="3391"/>
                  </a:lnTo>
                  <a:lnTo>
                    <a:pt x="16052" y="3200"/>
                  </a:lnTo>
                  <a:lnTo>
                    <a:pt x="16015" y="3006"/>
                  </a:lnTo>
                  <a:lnTo>
                    <a:pt x="15968" y="2811"/>
                  </a:lnTo>
                  <a:lnTo>
                    <a:pt x="15911" y="2614"/>
                  </a:lnTo>
                  <a:lnTo>
                    <a:pt x="15846" y="2415"/>
                  </a:lnTo>
                  <a:lnTo>
                    <a:pt x="15769" y="221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445"/>
            <p:cNvSpPr>
              <a:spLocks/>
            </p:cNvSpPr>
            <p:nvPr/>
          </p:nvSpPr>
          <p:spPr bwMode="auto">
            <a:xfrm>
              <a:off x="2894380" y="2972457"/>
              <a:ext cx="583255" cy="476175"/>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641"/>
            <p:cNvSpPr>
              <a:spLocks noEditPoints="1"/>
            </p:cNvSpPr>
            <p:nvPr/>
          </p:nvSpPr>
          <p:spPr bwMode="auto">
            <a:xfrm>
              <a:off x="6511844" y="3096268"/>
              <a:ext cx="473392" cy="579849"/>
            </a:xfrm>
            <a:custGeom>
              <a:avLst/>
              <a:gdLst>
                <a:gd name="T0" fmla="*/ 9441 w 13167"/>
                <a:gd name="T1" fmla="*/ 218 h 16127"/>
                <a:gd name="T2" fmla="*/ 9270 w 13167"/>
                <a:gd name="T3" fmla="*/ 658 h 16127"/>
                <a:gd name="T4" fmla="*/ 8990 w 13167"/>
                <a:gd name="T5" fmla="*/ 1233 h 16127"/>
                <a:gd name="T6" fmla="*/ 8594 w 13167"/>
                <a:gd name="T7" fmla="*/ 1850 h 16127"/>
                <a:gd name="T8" fmla="*/ 8079 w 13167"/>
                <a:gd name="T9" fmla="*/ 2414 h 16127"/>
                <a:gd name="T10" fmla="*/ 7436 w 13167"/>
                <a:gd name="T11" fmla="*/ 2834 h 16127"/>
                <a:gd name="T12" fmla="*/ 6910 w 13167"/>
                <a:gd name="T13" fmla="*/ 2929 h 16127"/>
                <a:gd name="T14" fmla="*/ 6296 w 13167"/>
                <a:gd name="T15" fmla="*/ 2792 h 16127"/>
                <a:gd name="T16" fmla="*/ 5273 w 13167"/>
                <a:gd name="T17" fmla="*/ 2432 h 16127"/>
                <a:gd name="T18" fmla="*/ 4494 w 13167"/>
                <a:gd name="T19" fmla="*/ 2183 h 16127"/>
                <a:gd name="T20" fmla="*/ 3736 w 13167"/>
                <a:gd name="T21" fmla="*/ 2048 h 16127"/>
                <a:gd name="T22" fmla="*/ 3048 w 13167"/>
                <a:gd name="T23" fmla="*/ 2124 h 16127"/>
                <a:gd name="T24" fmla="*/ 2122 w 13167"/>
                <a:gd name="T25" fmla="*/ 2651 h 16127"/>
                <a:gd name="T26" fmla="*/ 1334 w 13167"/>
                <a:gd name="T27" fmla="*/ 3426 h 16127"/>
                <a:gd name="T28" fmla="*/ 758 w 13167"/>
                <a:gd name="T29" fmla="*/ 4286 h 16127"/>
                <a:gd name="T30" fmla="*/ 364 w 13167"/>
                <a:gd name="T31" fmla="*/ 5116 h 16127"/>
                <a:gd name="T32" fmla="*/ 126 w 13167"/>
                <a:gd name="T33" fmla="*/ 5798 h 16127"/>
                <a:gd name="T34" fmla="*/ 7 w 13167"/>
                <a:gd name="T35" fmla="*/ 6260 h 16127"/>
                <a:gd name="T36" fmla="*/ 3509 w 13167"/>
                <a:gd name="T37" fmla="*/ 11292 h 16127"/>
                <a:gd name="T38" fmla="*/ 3760 w 13167"/>
                <a:gd name="T39" fmla="*/ 10792 h 16127"/>
                <a:gd name="T40" fmla="*/ 4150 w 13167"/>
                <a:gd name="T41" fmla="*/ 10109 h 16127"/>
                <a:gd name="T42" fmla="*/ 4660 w 13167"/>
                <a:gd name="T43" fmla="*/ 9366 h 16127"/>
                <a:gd name="T44" fmla="*/ 5266 w 13167"/>
                <a:gd name="T45" fmla="*/ 8685 h 16127"/>
                <a:gd name="T46" fmla="*/ 5948 w 13167"/>
                <a:gd name="T47" fmla="*/ 8188 h 16127"/>
                <a:gd name="T48" fmla="*/ 6603 w 13167"/>
                <a:gd name="T49" fmla="*/ 7994 h 16127"/>
                <a:gd name="T50" fmla="*/ 7196 w 13167"/>
                <a:gd name="T51" fmla="*/ 8039 h 16127"/>
                <a:gd name="T52" fmla="*/ 7787 w 13167"/>
                <a:gd name="T53" fmla="*/ 8221 h 16127"/>
                <a:gd name="T54" fmla="*/ 8399 w 13167"/>
                <a:gd name="T55" fmla="*/ 8459 h 16127"/>
                <a:gd name="T56" fmla="*/ 9056 w 13167"/>
                <a:gd name="T57" fmla="*/ 8672 h 16127"/>
                <a:gd name="T58" fmla="*/ 9780 w 13167"/>
                <a:gd name="T59" fmla="*/ 8777 h 16127"/>
                <a:gd name="T60" fmla="*/ 10592 w 13167"/>
                <a:gd name="T61" fmla="*/ 8689 h 16127"/>
                <a:gd name="T62" fmla="*/ 11349 w 13167"/>
                <a:gd name="T63" fmla="*/ 8278 h 16127"/>
                <a:gd name="T64" fmla="*/ 11977 w 13167"/>
                <a:gd name="T65" fmla="*/ 7611 h 16127"/>
                <a:gd name="T66" fmla="*/ 12474 w 13167"/>
                <a:gd name="T67" fmla="*/ 6830 h 16127"/>
                <a:gd name="T68" fmla="*/ 12838 w 13167"/>
                <a:gd name="T69" fmla="*/ 6073 h 16127"/>
                <a:gd name="T70" fmla="*/ 13069 w 13167"/>
                <a:gd name="T71" fmla="*/ 5479 h 16127"/>
                <a:gd name="T72" fmla="*/ 9512 w 13167"/>
                <a:gd name="T73" fmla="*/ 0 h 16127"/>
                <a:gd name="T74" fmla="*/ 4346 w 13167"/>
                <a:gd name="T75" fmla="*/ 11009 h 16127"/>
                <a:gd name="T76" fmla="*/ 4071 w 13167"/>
                <a:gd name="T77" fmla="*/ 11442 h 16127"/>
                <a:gd name="T78" fmla="*/ 3839 w 13167"/>
                <a:gd name="T79" fmla="*/ 11846 h 16127"/>
                <a:gd name="T80" fmla="*/ 6240 w 13167"/>
                <a:gd name="T81" fmla="*/ 15752 h 16127"/>
                <a:gd name="T82" fmla="*/ 6379 w 13167"/>
                <a:gd name="T83" fmla="*/ 15895 h 16127"/>
                <a:gd name="T84" fmla="*/ 6546 w 13167"/>
                <a:gd name="T85" fmla="*/ 16016 h 16127"/>
                <a:gd name="T86" fmla="*/ 6760 w 13167"/>
                <a:gd name="T87" fmla="*/ 16106 h 16127"/>
                <a:gd name="T88" fmla="*/ 7011 w 13167"/>
                <a:gd name="T89" fmla="*/ 16123 h 16127"/>
                <a:gd name="T90" fmla="*/ 7293 w 13167"/>
                <a:gd name="T91" fmla="*/ 16027 h 16127"/>
                <a:gd name="T92" fmla="*/ 7559 w 13167"/>
                <a:gd name="T93" fmla="*/ 15806 h 16127"/>
                <a:gd name="T94" fmla="*/ 7686 w 13167"/>
                <a:gd name="T95" fmla="*/ 15565 h 16127"/>
                <a:gd name="T96" fmla="*/ 7704 w 13167"/>
                <a:gd name="T97" fmla="*/ 15329 h 16127"/>
                <a:gd name="T98" fmla="*/ 7653 w 13167"/>
                <a:gd name="T99" fmla="*/ 15119 h 16127"/>
                <a:gd name="T100" fmla="*/ 7577 w 13167"/>
                <a:gd name="T101" fmla="*/ 14955 h 16127"/>
                <a:gd name="T102" fmla="*/ 7508 w 13167"/>
                <a:gd name="T103" fmla="*/ 14849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67" h="16127">
                  <a:moveTo>
                    <a:pt x="9512" y="0"/>
                  </a:moveTo>
                  <a:lnTo>
                    <a:pt x="9504" y="26"/>
                  </a:lnTo>
                  <a:lnTo>
                    <a:pt x="9481" y="101"/>
                  </a:lnTo>
                  <a:lnTo>
                    <a:pt x="9463" y="154"/>
                  </a:lnTo>
                  <a:lnTo>
                    <a:pt x="9441" y="218"/>
                  </a:lnTo>
                  <a:lnTo>
                    <a:pt x="9416" y="291"/>
                  </a:lnTo>
                  <a:lnTo>
                    <a:pt x="9386" y="372"/>
                  </a:lnTo>
                  <a:lnTo>
                    <a:pt x="9351" y="461"/>
                  </a:lnTo>
                  <a:lnTo>
                    <a:pt x="9313" y="556"/>
                  </a:lnTo>
                  <a:lnTo>
                    <a:pt x="9270" y="658"/>
                  </a:lnTo>
                  <a:lnTo>
                    <a:pt x="9222" y="765"/>
                  </a:lnTo>
                  <a:lnTo>
                    <a:pt x="9171" y="877"/>
                  </a:lnTo>
                  <a:lnTo>
                    <a:pt x="9115" y="993"/>
                  </a:lnTo>
                  <a:lnTo>
                    <a:pt x="9055" y="1112"/>
                  </a:lnTo>
                  <a:lnTo>
                    <a:pt x="8990" y="1233"/>
                  </a:lnTo>
                  <a:lnTo>
                    <a:pt x="8919" y="1356"/>
                  </a:lnTo>
                  <a:lnTo>
                    <a:pt x="8845" y="1480"/>
                  </a:lnTo>
                  <a:lnTo>
                    <a:pt x="8767" y="1604"/>
                  </a:lnTo>
                  <a:lnTo>
                    <a:pt x="8683" y="1727"/>
                  </a:lnTo>
                  <a:lnTo>
                    <a:pt x="8594" y="1850"/>
                  </a:lnTo>
                  <a:lnTo>
                    <a:pt x="8501" y="1970"/>
                  </a:lnTo>
                  <a:lnTo>
                    <a:pt x="8403" y="2087"/>
                  </a:lnTo>
                  <a:lnTo>
                    <a:pt x="8299" y="2200"/>
                  </a:lnTo>
                  <a:lnTo>
                    <a:pt x="8191" y="2310"/>
                  </a:lnTo>
                  <a:lnTo>
                    <a:pt x="8079" y="2414"/>
                  </a:lnTo>
                  <a:lnTo>
                    <a:pt x="7960" y="2513"/>
                  </a:lnTo>
                  <a:lnTo>
                    <a:pt x="7837" y="2605"/>
                  </a:lnTo>
                  <a:lnTo>
                    <a:pt x="7709" y="2689"/>
                  </a:lnTo>
                  <a:lnTo>
                    <a:pt x="7575" y="2766"/>
                  </a:lnTo>
                  <a:lnTo>
                    <a:pt x="7436" y="2834"/>
                  </a:lnTo>
                  <a:lnTo>
                    <a:pt x="7291" y="2893"/>
                  </a:lnTo>
                  <a:lnTo>
                    <a:pt x="7207" y="2917"/>
                  </a:lnTo>
                  <a:lnTo>
                    <a:pt x="7115" y="2930"/>
                  </a:lnTo>
                  <a:lnTo>
                    <a:pt x="7015" y="2934"/>
                  </a:lnTo>
                  <a:lnTo>
                    <a:pt x="6910" y="2929"/>
                  </a:lnTo>
                  <a:lnTo>
                    <a:pt x="6798" y="2915"/>
                  </a:lnTo>
                  <a:lnTo>
                    <a:pt x="6680" y="2894"/>
                  </a:lnTo>
                  <a:lnTo>
                    <a:pt x="6557" y="2866"/>
                  </a:lnTo>
                  <a:lnTo>
                    <a:pt x="6429" y="2831"/>
                  </a:lnTo>
                  <a:lnTo>
                    <a:pt x="6296" y="2792"/>
                  </a:lnTo>
                  <a:lnTo>
                    <a:pt x="6159" y="2749"/>
                  </a:lnTo>
                  <a:lnTo>
                    <a:pt x="6018" y="2700"/>
                  </a:lnTo>
                  <a:lnTo>
                    <a:pt x="5874" y="2650"/>
                  </a:lnTo>
                  <a:lnTo>
                    <a:pt x="5578" y="2542"/>
                  </a:lnTo>
                  <a:lnTo>
                    <a:pt x="5273" y="2432"/>
                  </a:lnTo>
                  <a:lnTo>
                    <a:pt x="5118" y="2378"/>
                  </a:lnTo>
                  <a:lnTo>
                    <a:pt x="4963" y="2324"/>
                  </a:lnTo>
                  <a:lnTo>
                    <a:pt x="4806" y="2274"/>
                  </a:lnTo>
                  <a:lnTo>
                    <a:pt x="4651" y="2227"/>
                  </a:lnTo>
                  <a:lnTo>
                    <a:pt x="4494" y="2183"/>
                  </a:lnTo>
                  <a:lnTo>
                    <a:pt x="4340" y="2144"/>
                  </a:lnTo>
                  <a:lnTo>
                    <a:pt x="4186" y="2111"/>
                  </a:lnTo>
                  <a:lnTo>
                    <a:pt x="4034" y="2083"/>
                  </a:lnTo>
                  <a:lnTo>
                    <a:pt x="3883" y="2061"/>
                  </a:lnTo>
                  <a:lnTo>
                    <a:pt x="3736" y="2048"/>
                  </a:lnTo>
                  <a:lnTo>
                    <a:pt x="3591" y="2044"/>
                  </a:lnTo>
                  <a:lnTo>
                    <a:pt x="3449" y="2048"/>
                  </a:lnTo>
                  <a:lnTo>
                    <a:pt x="3312" y="2062"/>
                  </a:lnTo>
                  <a:lnTo>
                    <a:pt x="3177" y="2088"/>
                  </a:lnTo>
                  <a:lnTo>
                    <a:pt x="3048" y="2124"/>
                  </a:lnTo>
                  <a:lnTo>
                    <a:pt x="2922" y="2172"/>
                  </a:lnTo>
                  <a:lnTo>
                    <a:pt x="2708" y="2276"/>
                  </a:lnTo>
                  <a:lnTo>
                    <a:pt x="2503" y="2392"/>
                  </a:lnTo>
                  <a:lnTo>
                    <a:pt x="2307" y="2517"/>
                  </a:lnTo>
                  <a:lnTo>
                    <a:pt x="2122" y="2651"/>
                  </a:lnTo>
                  <a:lnTo>
                    <a:pt x="1946" y="2794"/>
                  </a:lnTo>
                  <a:lnTo>
                    <a:pt x="1780" y="2943"/>
                  </a:lnTo>
                  <a:lnTo>
                    <a:pt x="1623" y="3100"/>
                  </a:lnTo>
                  <a:lnTo>
                    <a:pt x="1475" y="3261"/>
                  </a:lnTo>
                  <a:lnTo>
                    <a:pt x="1334" y="3426"/>
                  </a:lnTo>
                  <a:lnTo>
                    <a:pt x="1204" y="3595"/>
                  </a:lnTo>
                  <a:lnTo>
                    <a:pt x="1080" y="3766"/>
                  </a:lnTo>
                  <a:lnTo>
                    <a:pt x="965" y="3939"/>
                  </a:lnTo>
                  <a:lnTo>
                    <a:pt x="858" y="4113"/>
                  </a:lnTo>
                  <a:lnTo>
                    <a:pt x="758" y="4286"/>
                  </a:lnTo>
                  <a:lnTo>
                    <a:pt x="665" y="4458"/>
                  </a:lnTo>
                  <a:lnTo>
                    <a:pt x="580" y="4628"/>
                  </a:lnTo>
                  <a:lnTo>
                    <a:pt x="502" y="4795"/>
                  </a:lnTo>
                  <a:lnTo>
                    <a:pt x="429" y="4958"/>
                  </a:lnTo>
                  <a:lnTo>
                    <a:pt x="364" y="5116"/>
                  </a:lnTo>
                  <a:lnTo>
                    <a:pt x="305" y="5268"/>
                  </a:lnTo>
                  <a:lnTo>
                    <a:pt x="252" y="5413"/>
                  </a:lnTo>
                  <a:lnTo>
                    <a:pt x="205" y="5550"/>
                  </a:lnTo>
                  <a:lnTo>
                    <a:pt x="163" y="5679"/>
                  </a:lnTo>
                  <a:lnTo>
                    <a:pt x="126" y="5798"/>
                  </a:lnTo>
                  <a:lnTo>
                    <a:pt x="95" y="5907"/>
                  </a:lnTo>
                  <a:lnTo>
                    <a:pt x="68" y="6005"/>
                  </a:lnTo>
                  <a:lnTo>
                    <a:pt x="46" y="6089"/>
                  </a:lnTo>
                  <a:lnTo>
                    <a:pt x="29" y="6161"/>
                  </a:lnTo>
                  <a:lnTo>
                    <a:pt x="7" y="6260"/>
                  </a:lnTo>
                  <a:lnTo>
                    <a:pt x="0" y="6295"/>
                  </a:lnTo>
                  <a:lnTo>
                    <a:pt x="3421" y="11485"/>
                  </a:lnTo>
                  <a:lnTo>
                    <a:pt x="3436" y="11452"/>
                  </a:lnTo>
                  <a:lnTo>
                    <a:pt x="3478" y="11358"/>
                  </a:lnTo>
                  <a:lnTo>
                    <a:pt x="3509" y="11292"/>
                  </a:lnTo>
                  <a:lnTo>
                    <a:pt x="3547" y="11212"/>
                  </a:lnTo>
                  <a:lnTo>
                    <a:pt x="3591" y="11121"/>
                  </a:lnTo>
                  <a:lnTo>
                    <a:pt x="3642" y="11020"/>
                  </a:lnTo>
                  <a:lnTo>
                    <a:pt x="3698" y="10911"/>
                  </a:lnTo>
                  <a:lnTo>
                    <a:pt x="3760" y="10792"/>
                  </a:lnTo>
                  <a:lnTo>
                    <a:pt x="3827" y="10667"/>
                  </a:lnTo>
                  <a:lnTo>
                    <a:pt x="3900" y="10535"/>
                  </a:lnTo>
                  <a:lnTo>
                    <a:pt x="3979" y="10397"/>
                  </a:lnTo>
                  <a:lnTo>
                    <a:pt x="4062" y="10255"/>
                  </a:lnTo>
                  <a:lnTo>
                    <a:pt x="4150" y="10109"/>
                  </a:lnTo>
                  <a:lnTo>
                    <a:pt x="4244" y="9962"/>
                  </a:lnTo>
                  <a:lnTo>
                    <a:pt x="4341" y="9813"/>
                  </a:lnTo>
                  <a:lnTo>
                    <a:pt x="4443" y="9664"/>
                  </a:lnTo>
                  <a:lnTo>
                    <a:pt x="4550" y="9515"/>
                  </a:lnTo>
                  <a:lnTo>
                    <a:pt x="4660" y="9366"/>
                  </a:lnTo>
                  <a:lnTo>
                    <a:pt x="4774" y="9221"/>
                  </a:lnTo>
                  <a:lnTo>
                    <a:pt x="4892" y="9080"/>
                  </a:lnTo>
                  <a:lnTo>
                    <a:pt x="5013" y="8942"/>
                  </a:lnTo>
                  <a:lnTo>
                    <a:pt x="5138" y="8811"/>
                  </a:lnTo>
                  <a:lnTo>
                    <a:pt x="5266" y="8685"/>
                  </a:lnTo>
                  <a:lnTo>
                    <a:pt x="5397" y="8567"/>
                  </a:lnTo>
                  <a:lnTo>
                    <a:pt x="5531" y="8457"/>
                  </a:lnTo>
                  <a:lnTo>
                    <a:pt x="5667" y="8357"/>
                  </a:lnTo>
                  <a:lnTo>
                    <a:pt x="5807" y="8267"/>
                  </a:lnTo>
                  <a:lnTo>
                    <a:pt x="5948" y="8188"/>
                  </a:lnTo>
                  <a:lnTo>
                    <a:pt x="6091" y="8121"/>
                  </a:lnTo>
                  <a:lnTo>
                    <a:pt x="6237" y="8068"/>
                  </a:lnTo>
                  <a:lnTo>
                    <a:pt x="6360" y="8034"/>
                  </a:lnTo>
                  <a:lnTo>
                    <a:pt x="6483" y="8010"/>
                  </a:lnTo>
                  <a:lnTo>
                    <a:pt x="6603" y="7994"/>
                  </a:lnTo>
                  <a:lnTo>
                    <a:pt x="6723" y="7988"/>
                  </a:lnTo>
                  <a:lnTo>
                    <a:pt x="6843" y="7990"/>
                  </a:lnTo>
                  <a:lnTo>
                    <a:pt x="6960" y="8000"/>
                  </a:lnTo>
                  <a:lnTo>
                    <a:pt x="7079" y="8017"/>
                  </a:lnTo>
                  <a:lnTo>
                    <a:pt x="7196" y="8039"/>
                  </a:lnTo>
                  <a:lnTo>
                    <a:pt x="7314" y="8067"/>
                  </a:lnTo>
                  <a:lnTo>
                    <a:pt x="7432" y="8100"/>
                  </a:lnTo>
                  <a:lnTo>
                    <a:pt x="7549" y="8137"/>
                  </a:lnTo>
                  <a:lnTo>
                    <a:pt x="7668" y="8178"/>
                  </a:lnTo>
                  <a:lnTo>
                    <a:pt x="7787" y="8221"/>
                  </a:lnTo>
                  <a:lnTo>
                    <a:pt x="7907" y="8267"/>
                  </a:lnTo>
                  <a:lnTo>
                    <a:pt x="8028" y="8314"/>
                  </a:lnTo>
                  <a:lnTo>
                    <a:pt x="8150" y="8362"/>
                  </a:lnTo>
                  <a:lnTo>
                    <a:pt x="8273" y="8411"/>
                  </a:lnTo>
                  <a:lnTo>
                    <a:pt x="8399" y="8459"/>
                  </a:lnTo>
                  <a:lnTo>
                    <a:pt x="8526" y="8507"/>
                  </a:lnTo>
                  <a:lnTo>
                    <a:pt x="8655" y="8552"/>
                  </a:lnTo>
                  <a:lnTo>
                    <a:pt x="8786" y="8595"/>
                  </a:lnTo>
                  <a:lnTo>
                    <a:pt x="8919" y="8636"/>
                  </a:lnTo>
                  <a:lnTo>
                    <a:pt x="9056" y="8672"/>
                  </a:lnTo>
                  <a:lnTo>
                    <a:pt x="9194" y="8704"/>
                  </a:lnTo>
                  <a:lnTo>
                    <a:pt x="9336" y="8731"/>
                  </a:lnTo>
                  <a:lnTo>
                    <a:pt x="9480" y="8752"/>
                  </a:lnTo>
                  <a:lnTo>
                    <a:pt x="9629" y="8769"/>
                  </a:lnTo>
                  <a:lnTo>
                    <a:pt x="9780" y="8777"/>
                  </a:lnTo>
                  <a:lnTo>
                    <a:pt x="9936" y="8778"/>
                  </a:lnTo>
                  <a:lnTo>
                    <a:pt x="10094" y="8771"/>
                  </a:lnTo>
                  <a:lnTo>
                    <a:pt x="10258" y="8754"/>
                  </a:lnTo>
                  <a:lnTo>
                    <a:pt x="10425" y="8728"/>
                  </a:lnTo>
                  <a:lnTo>
                    <a:pt x="10592" y="8689"/>
                  </a:lnTo>
                  <a:lnTo>
                    <a:pt x="10753" y="8634"/>
                  </a:lnTo>
                  <a:lnTo>
                    <a:pt x="10910" y="8564"/>
                  </a:lnTo>
                  <a:lnTo>
                    <a:pt x="11062" y="8480"/>
                  </a:lnTo>
                  <a:lnTo>
                    <a:pt x="11209" y="8385"/>
                  </a:lnTo>
                  <a:lnTo>
                    <a:pt x="11349" y="8278"/>
                  </a:lnTo>
                  <a:lnTo>
                    <a:pt x="11486" y="8160"/>
                  </a:lnTo>
                  <a:lnTo>
                    <a:pt x="11616" y="8034"/>
                  </a:lnTo>
                  <a:lnTo>
                    <a:pt x="11741" y="7900"/>
                  </a:lnTo>
                  <a:lnTo>
                    <a:pt x="11862" y="7759"/>
                  </a:lnTo>
                  <a:lnTo>
                    <a:pt x="11977" y="7611"/>
                  </a:lnTo>
                  <a:lnTo>
                    <a:pt x="12087" y="7460"/>
                  </a:lnTo>
                  <a:lnTo>
                    <a:pt x="12192" y="7305"/>
                  </a:lnTo>
                  <a:lnTo>
                    <a:pt x="12291" y="7148"/>
                  </a:lnTo>
                  <a:lnTo>
                    <a:pt x="12386" y="6988"/>
                  </a:lnTo>
                  <a:lnTo>
                    <a:pt x="12474" y="6830"/>
                  </a:lnTo>
                  <a:lnTo>
                    <a:pt x="12557" y="6672"/>
                  </a:lnTo>
                  <a:lnTo>
                    <a:pt x="12635" y="6516"/>
                  </a:lnTo>
                  <a:lnTo>
                    <a:pt x="12709" y="6364"/>
                  </a:lnTo>
                  <a:lnTo>
                    <a:pt x="12776" y="6215"/>
                  </a:lnTo>
                  <a:lnTo>
                    <a:pt x="12838" y="6073"/>
                  </a:lnTo>
                  <a:lnTo>
                    <a:pt x="12895" y="5936"/>
                  </a:lnTo>
                  <a:lnTo>
                    <a:pt x="12946" y="5808"/>
                  </a:lnTo>
                  <a:lnTo>
                    <a:pt x="12992" y="5688"/>
                  </a:lnTo>
                  <a:lnTo>
                    <a:pt x="13034" y="5578"/>
                  </a:lnTo>
                  <a:lnTo>
                    <a:pt x="13069" y="5479"/>
                  </a:lnTo>
                  <a:lnTo>
                    <a:pt x="13099" y="5393"/>
                  </a:lnTo>
                  <a:lnTo>
                    <a:pt x="13123" y="5319"/>
                  </a:lnTo>
                  <a:lnTo>
                    <a:pt x="13156" y="5216"/>
                  </a:lnTo>
                  <a:lnTo>
                    <a:pt x="13167" y="5181"/>
                  </a:lnTo>
                  <a:lnTo>
                    <a:pt x="9512" y="0"/>
                  </a:lnTo>
                  <a:close/>
                  <a:moveTo>
                    <a:pt x="4593" y="10659"/>
                  </a:moveTo>
                  <a:lnTo>
                    <a:pt x="4529" y="10746"/>
                  </a:lnTo>
                  <a:lnTo>
                    <a:pt x="4466" y="10833"/>
                  </a:lnTo>
                  <a:lnTo>
                    <a:pt x="4405" y="10922"/>
                  </a:lnTo>
                  <a:lnTo>
                    <a:pt x="4346" y="11009"/>
                  </a:lnTo>
                  <a:lnTo>
                    <a:pt x="4288" y="11097"/>
                  </a:lnTo>
                  <a:lnTo>
                    <a:pt x="4231" y="11184"/>
                  </a:lnTo>
                  <a:lnTo>
                    <a:pt x="4176" y="11270"/>
                  </a:lnTo>
                  <a:lnTo>
                    <a:pt x="4123" y="11357"/>
                  </a:lnTo>
                  <a:lnTo>
                    <a:pt x="4071" y="11442"/>
                  </a:lnTo>
                  <a:lnTo>
                    <a:pt x="4021" y="11525"/>
                  </a:lnTo>
                  <a:lnTo>
                    <a:pt x="3973" y="11608"/>
                  </a:lnTo>
                  <a:lnTo>
                    <a:pt x="3927" y="11689"/>
                  </a:lnTo>
                  <a:lnTo>
                    <a:pt x="3881" y="11768"/>
                  </a:lnTo>
                  <a:lnTo>
                    <a:pt x="3839" y="11846"/>
                  </a:lnTo>
                  <a:lnTo>
                    <a:pt x="3798" y="11921"/>
                  </a:lnTo>
                  <a:lnTo>
                    <a:pt x="3759" y="11994"/>
                  </a:lnTo>
                  <a:lnTo>
                    <a:pt x="6217" y="15724"/>
                  </a:lnTo>
                  <a:lnTo>
                    <a:pt x="6223" y="15731"/>
                  </a:lnTo>
                  <a:lnTo>
                    <a:pt x="6240" y="15752"/>
                  </a:lnTo>
                  <a:lnTo>
                    <a:pt x="6267" y="15784"/>
                  </a:lnTo>
                  <a:lnTo>
                    <a:pt x="6305" y="15825"/>
                  </a:lnTo>
                  <a:lnTo>
                    <a:pt x="6327" y="15847"/>
                  </a:lnTo>
                  <a:lnTo>
                    <a:pt x="6352" y="15871"/>
                  </a:lnTo>
                  <a:lnTo>
                    <a:pt x="6379" y="15895"/>
                  </a:lnTo>
                  <a:lnTo>
                    <a:pt x="6408" y="15919"/>
                  </a:lnTo>
                  <a:lnTo>
                    <a:pt x="6440" y="15945"/>
                  </a:lnTo>
                  <a:lnTo>
                    <a:pt x="6474" y="15969"/>
                  </a:lnTo>
                  <a:lnTo>
                    <a:pt x="6509" y="15993"/>
                  </a:lnTo>
                  <a:lnTo>
                    <a:pt x="6546" y="16016"/>
                  </a:lnTo>
                  <a:lnTo>
                    <a:pt x="6585" y="16037"/>
                  </a:lnTo>
                  <a:lnTo>
                    <a:pt x="6626" y="16057"/>
                  </a:lnTo>
                  <a:lnTo>
                    <a:pt x="6669" y="16076"/>
                  </a:lnTo>
                  <a:lnTo>
                    <a:pt x="6713" y="16092"/>
                  </a:lnTo>
                  <a:lnTo>
                    <a:pt x="6760" y="16106"/>
                  </a:lnTo>
                  <a:lnTo>
                    <a:pt x="6807" y="16116"/>
                  </a:lnTo>
                  <a:lnTo>
                    <a:pt x="6856" y="16124"/>
                  </a:lnTo>
                  <a:lnTo>
                    <a:pt x="6906" y="16127"/>
                  </a:lnTo>
                  <a:lnTo>
                    <a:pt x="6958" y="16127"/>
                  </a:lnTo>
                  <a:lnTo>
                    <a:pt x="7011" y="16123"/>
                  </a:lnTo>
                  <a:lnTo>
                    <a:pt x="7066" y="16114"/>
                  </a:lnTo>
                  <a:lnTo>
                    <a:pt x="7121" y="16101"/>
                  </a:lnTo>
                  <a:lnTo>
                    <a:pt x="7177" y="16082"/>
                  </a:lnTo>
                  <a:lnTo>
                    <a:pt x="7234" y="16057"/>
                  </a:lnTo>
                  <a:lnTo>
                    <a:pt x="7293" y="16027"/>
                  </a:lnTo>
                  <a:lnTo>
                    <a:pt x="7351" y="15991"/>
                  </a:lnTo>
                  <a:lnTo>
                    <a:pt x="7414" y="15946"/>
                  </a:lnTo>
                  <a:lnTo>
                    <a:pt x="7469" y="15900"/>
                  </a:lnTo>
                  <a:lnTo>
                    <a:pt x="7517" y="15854"/>
                  </a:lnTo>
                  <a:lnTo>
                    <a:pt x="7559" y="15806"/>
                  </a:lnTo>
                  <a:lnTo>
                    <a:pt x="7595" y="15759"/>
                  </a:lnTo>
                  <a:lnTo>
                    <a:pt x="7625" y="15711"/>
                  </a:lnTo>
                  <a:lnTo>
                    <a:pt x="7650" y="15662"/>
                  </a:lnTo>
                  <a:lnTo>
                    <a:pt x="7670" y="15613"/>
                  </a:lnTo>
                  <a:lnTo>
                    <a:pt x="7686" y="15565"/>
                  </a:lnTo>
                  <a:lnTo>
                    <a:pt x="7697" y="15516"/>
                  </a:lnTo>
                  <a:lnTo>
                    <a:pt x="7704" y="15469"/>
                  </a:lnTo>
                  <a:lnTo>
                    <a:pt x="7707" y="15421"/>
                  </a:lnTo>
                  <a:lnTo>
                    <a:pt x="7707" y="15374"/>
                  </a:lnTo>
                  <a:lnTo>
                    <a:pt x="7704" y="15329"/>
                  </a:lnTo>
                  <a:lnTo>
                    <a:pt x="7698" y="15284"/>
                  </a:lnTo>
                  <a:lnTo>
                    <a:pt x="7690" y="15240"/>
                  </a:lnTo>
                  <a:lnTo>
                    <a:pt x="7679" y="15199"/>
                  </a:lnTo>
                  <a:lnTo>
                    <a:pt x="7667" y="15157"/>
                  </a:lnTo>
                  <a:lnTo>
                    <a:pt x="7653" y="15119"/>
                  </a:lnTo>
                  <a:lnTo>
                    <a:pt x="7639" y="15082"/>
                  </a:lnTo>
                  <a:lnTo>
                    <a:pt x="7624" y="15046"/>
                  </a:lnTo>
                  <a:lnTo>
                    <a:pt x="7608" y="15014"/>
                  </a:lnTo>
                  <a:lnTo>
                    <a:pt x="7592" y="14983"/>
                  </a:lnTo>
                  <a:lnTo>
                    <a:pt x="7577" y="14955"/>
                  </a:lnTo>
                  <a:lnTo>
                    <a:pt x="7562" y="14929"/>
                  </a:lnTo>
                  <a:lnTo>
                    <a:pt x="7548" y="14907"/>
                  </a:lnTo>
                  <a:lnTo>
                    <a:pt x="7536" y="14888"/>
                  </a:lnTo>
                  <a:lnTo>
                    <a:pt x="7525" y="14872"/>
                  </a:lnTo>
                  <a:lnTo>
                    <a:pt x="7508" y="14849"/>
                  </a:lnTo>
                  <a:lnTo>
                    <a:pt x="7502" y="14842"/>
                  </a:lnTo>
                  <a:lnTo>
                    <a:pt x="4593" y="1065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7" name="Rectangle 36"/>
          <p:cNvSpPr/>
          <p:nvPr/>
        </p:nvSpPr>
        <p:spPr>
          <a:xfrm>
            <a:off x="346408" y="1138182"/>
            <a:ext cx="3072144" cy="2308324"/>
          </a:xfrm>
          <a:prstGeom prst="rect">
            <a:avLst/>
          </a:prstGeom>
        </p:spPr>
        <p:txBody>
          <a:bodyPr wrap="square">
            <a:spAutoFit/>
          </a:bodyPr>
          <a:lstStyle/>
          <a:p>
            <a:pPr marL="0" lvl="1" algn="just" fontAlgn="base">
              <a:buClr>
                <a:schemeClr val="accent1"/>
              </a:buClr>
              <a:defRPr/>
            </a:pPr>
            <a:r>
              <a:rPr lang="pt-BR" dirty="0">
                <a:latin typeface="Arial" panose="020B0604020202020204" pitchFamily="34" charset="0"/>
                <a:cs typeface="Arial" panose="020B0604020202020204" pitchFamily="34" charset="0"/>
              </a:rPr>
              <a:t>Dịch bệnh diễn biến chưa ổn định, khó lường</a:t>
            </a:r>
            <a:r>
              <a:rPr lang="vi-V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tiềm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ẩn</a:t>
            </a:r>
            <a:r>
              <a:rPr lang="en-US"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nguy cơ bùng phát; các bệnh truyền nhiễm nguy hiểm mới nổi tiếp tục xuất hiện; các biến chủng mới, các tác nhân gây bệnh liên tục biến đổi</a:t>
            </a:r>
            <a:endParaRPr lang="pt-BR" sz="1500" dirty="0">
              <a:latin typeface="Arial" panose="020B0604020202020204" pitchFamily="34" charset="0"/>
              <a:cs typeface="Arial" panose="020B0604020202020204" pitchFamily="34" charset="0"/>
            </a:endParaRPr>
          </a:p>
        </p:txBody>
      </p:sp>
      <p:sp>
        <p:nvSpPr>
          <p:cNvPr id="44" name="Title 30"/>
          <p:cNvSpPr txBox="1">
            <a:spLocks/>
          </p:cNvSpPr>
          <p:nvPr/>
        </p:nvSpPr>
        <p:spPr>
          <a:xfrm>
            <a:off x="909729" y="305918"/>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Arial" charset="0"/>
                <a:ea typeface="Arial" charset="0"/>
                <a:cs typeface="Arial" charset="0"/>
              </a:rPr>
              <a:t>Khó</a:t>
            </a:r>
            <a:r>
              <a:rPr lang="en-US" sz="3600" b="1" dirty="0">
                <a:latin typeface="Arial" charset="0"/>
                <a:ea typeface="Arial" charset="0"/>
                <a:cs typeface="Arial" charset="0"/>
              </a:rPr>
              <a:t> </a:t>
            </a:r>
            <a:r>
              <a:rPr lang="en-US" sz="3600" b="1" dirty="0" err="1">
                <a:latin typeface="Arial" charset="0"/>
                <a:ea typeface="Arial" charset="0"/>
                <a:cs typeface="Arial" charset="0"/>
              </a:rPr>
              <a:t>khăn</a:t>
            </a:r>
            <a:r>
              <a:rPr lang="en-US" sz="3600" b="1" dirty="0">
                <a:latin typeface="Arial" charset="0"/>
                <a:ea typeface="Arial" charset="0"/>
                <a:cs typeface="Arial" charset="0"/>
              </a:rPr>
              <a:t>, </a:t>
            </a:r>
            <a:r>
              <a:rPr lang="en-US" sz="3600" b="1" dirty="0" err="1">
                <a:latin typeface="Arial" charset="0"/>
                <a:ea typeface="Arial" charset="0"/>
                <a:cs typeface="Arial" charset="0"/>
              </a:rPr>
              <a:t>tồn</a:t>
            </a:r>
            <a:r>
              <a:rPr lang="en-US" sz="3600" b="1" dirty="0">
                <a:latin typeface="Arial" charset="0"/>
                <a:ea typeface="Arial" charset="0"/>
                <a:cs typeface="Arial" charset="0"/>
              </a:rPr>
              <a:t> </a:t>
            </a:r>
            <a:r>
              <a:rPr lang="en-US" sz="3600" b="1" dirty="0" err="1">
                <a:latin typeface="Arial" charset="0"/>
                <a:ea typeface="Arial" charset="0"/>
                <a:cs typeface="Arial" charset="0"/>
              </a:rPr>
              <a:t>tại</a:t>
            </a:r>
            <a:endParaRPr lang="id-ID" sz="3600" b="1" dirty="0">
              <a:latin typeface="Arial" charset="0"/>
              <a:ea typeface="Arial" charset="0"/>
              <a:cs typeface="Arial" charset="0"/>
            </a:endParaRP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23" name="Rectangle 22"/>
          <p:cNvSpPr/>
          <p:nvPr/>
        </p:nvSpPr>
        <p:spPr>
          <a:xfrm>
            <a:off x="4377882" y="1126034"/>
            <a:ext cx="5011991" cy="923330"/>
          </a:xfrm>
          <a:prstGeom prst="rect">
            <a:avLst/>
          </a:prstGeom>
        </p:spPr>
        <p:txBody>
          <a:bodyPr wrap="square">
            <a:spAutoFit/>
          </a:bodyPr>
          <a:lstStyle/>
          <a:p>
            <a:pPr algn="just"/>
            <a:r>
              <a:rPr lang="pt-BR" dirty="0">
                <a:latin typeface="Arial" panose="020B0604020202020204" pitchFamily="34" charset="0"/>
                <a:ea typeface="Times New Roman" panose="02020603050405020304" pitchFamily="18" charset="0"/>
                <a:cs typeface="Arial" panose="020B0604020202020204" pitchFamily="34" charset="0"/>
              </a:rPr>
              <a:t>Công tác nhận định, </a:t>
            </a:r>
            <a:r>
              <a:rPr lang="en-US" spc="-20" dirty="0" err="1">
                <a:latin typeface="Arial" panose="020B0604020202020204" pitchFamily="34" charset="0"/>
                <a:ea typeface="Times New Roman" panose="02020603050405020304" pitchFamily="18" charset="0"/>
                <a:cs typeface="Arial" panose="020B0604020202020204" pitchFamily="34" charset="0"/>
              </a:rPr>
              <a:t>dự</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báo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tình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hình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dịch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bệnh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còn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hạn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chế</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thiếu</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thông</a:t>
            </a:r>
            <a:r>
              <a:rPr lang="en-US" spc="-20" dirty="0">
                <a:latin typeface="Arial" panose="020B0604020202020204" pitchFamily="34" charset="0"/>
                <a:ea typeface="Times New Roman" panose="02020603050405020304" pitchFamily="18" charset="0"/>
                <a:cs typeface="Arial" panose="020B0604020202020204" pitchFamily="34" charset="0"/>
              </a:rPr>
              <a:t> tin, </a:t>
            </a:r>
            <a:r>
              <a:rPr lang="en-US" spc="-20" dirty="0" err="1">
                <a:latin typeface="Arial" panose="020B0604020202020204" pitchFamily="34" charset="0"/>
                <a:ea typeface="Times New Roman" panose="02020603050405020304" pitchFamily="18" charset="0"/>
                <a:cs typeface="Arial" panose="020B0604020202020204" pitchFamily="34" charset="0"/>
              </a:rPr>
              <a:t>dữ</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liệu</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để</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hỗ</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trợ</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thực</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hiện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phân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tích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đánh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giá</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cảnh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báo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dịch</a:t>
            </a:r>
            <a:endParaRPr lang="en-US" dirty="0">
              <a:latin typeface="Arial" panose="020B0604020202020204" pitchFamily="34" charset="0"/>
              <a:cs typeface="Arial" panose="020B0604020202020204" pitchFamily="34" charset="0"/>
            </a:endParaRPr>
          </a:p>
        </p:txBody>
      </p:sp>
      <p:sp>
        <p:nvSpPr>
          <p:cNvPr id="30" name="Rectangle 29"/>
          <p:cNvSpPr/>
          <p:nvPr/>
        </p:nvSpPr>
        <p:spPr>
          <a:xfrm>
            <a:off x="5433648" y="5125638"/>
            <a:ext cx="3410129" cy="1477328"/>
          </a:xfrm>
          <a:prstGeom prst="rect">
            <a:avLst/>
          </a:prstGeom>
        </p:spPr>
        <p:txBody>
          <a:bodyPr wrap="square">
            <a:spAutoFit/>
          </a:bodyPr>
          <a:lstStyle/>
          <a:p>
            <a:pPr algn="just"/>
            <a:r>
              <a:rPr lang="sq-AL" spc="-20" dirty="0">
                <a:latin typeface="Arial" panose="020B0604020202020204" pitchFamily="34" charset="0"/>
                <a:ea typeface="Times New Roman" panose="02020603050405020304" pitchFamily="18" charset="0"/>
                <a:cs typeface="Arial" panose="020B0604020202020204" pitchFamily="34" charset="0"/>
              </a:rPr>
              <a:t>Tỷ lệ tiêm chủng ở một số nơi còn thấp, chưa đạt tiến độ đề ra, nhất là vùng sâu, vùng xa, khu vực dân tộc thiểu số sinh sống; </a:t>
            </a:r>
            <a:r>
              <a:rPr lang="en-US" spc="-20" dirty="0" err="1">
                <a:latin typeface="Arial" panose="020B0604020202020204" pitchFamily="34" charset="0"/>
                <a:ea typeface="Times New Roman" panose="02020603050405020304" pitchFamily="18" charset="0"/>
                <a:cs typeface="Arial" panose="020B0604020202020204" pitchFamily="34" charset="0"/>
              </a:rPr>
              <a:t>miễn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dịch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giảm</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theo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thời</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spc="-20" dirty="0" err="1">
                <a:latin typeface="Arial" panose="020B0604020202020204" pitchFamily="34" charset="0"/>
                <a:ea typeface="Times New Roman" panose="02020603050405020304" pitchFamily="18" charset="0"/>
                <a:cs typeface="Arial" panose="020B0604020202020204" pitchFamily="34" charset="0"/>
              </a:rPr>
              <a:t>gian</a:t>
            </a:r>
            <a:endParaRPr lang="en-US" dirty="0">
              <a:latin typeface="Arial" panose="020B0604020202020204" pitchFamily="34" charset="0"/>
              <a:cs typeface="Arial" panose="020B0604020202020204" pitchFamily="34" charset="0"/>
            </a:endParaRPr>
          </a:p>
        </p:txBody>
      </p:sp>
      <p:sp>
        <p:nvSpPr>
          <p:cNvPr id="31" name="Rectangle 30"/>
          <p:cNvSpPr/>
          <p:nvPr/>
        </p:nvSpPr>
        <p:spPr>
          <a:xfrm>
            <a:off x="9549523" y="2162473"/>
            <a:ext cx="2360855" cy="2585323"/>
          </a:xfrm>
          <a:prstGeom prst="rect">
            <a:avLst/>
          </a:prstGeom>
        </p:spPr>
        <p:txBody>
          <a:bodyPr wrap="square">
            <a:spAutoFit/>
          </a:bodyPr>
          <a:lstStyle/>
          <a:p>
            <a:pPr algn="just"/>
            <a:r>
              <a:rPr lang="sq-AL" spc="-20" dirty="0">
                <a:latin typeface="Arial" panose="020B0604020202020204" pitchFamily="34" charset="0"/>
                <a:ea typeface="Times New Roman" panose="02020603050405020304" pitchFamily="18" charset="0"/>
                <a:cs typeface="Arial" panose="020B0604020202020204" pitchFamily="34" charset="0"/>
              </a:rPr>
              <a:t>Việc mua sắm, đấu thầu...còn khó khăn dẫn đến tình trạng thiếu vắc xin, sinh phẩm trong một số thời điểm; một số quy định về tài chính chưa có hướng dẫn hoặc chưa cụ thể</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00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80EE791-BB7A-D634-8C6E-865CAFAF341E}"/>
              </a:ext>
            </a:extLst>
          </p:cNvPr>
          <p:cNvGrpSpPr/>
          <p:nvPr/>
        </p:nvGrpSpPr>
        <p:grpSpPr>
          <a:xfrm>
            <a:off x="678611" y="1526994"/>
            <a:ext cx="11099146" cy="4525772"/>
            <a:chOff x="448573" y="2159598"/>
            <a:chExt cx="11099146" cy="4525772"/>
          </a:xfrm>
        </p:grpSpPr>
        <p:grpSp>
          <p:nvGrpSpPr>
            <p:cNvPr id="2" name="Group 1"/>
            <p:cNvGrpSpPr/>
            <p:nvPr/>
          </p:nvGrpSpPr>
          <p:grpSpPr>
            <a:xfrm rot="900000">
              <a:off x="3749119" y="2159598"/>
              <a:ext cx="4080700" cy="3870108"/>
              <a:chOff x="3015934" y="2057401"/>
              <a:chExt cx="4080700" cy="3870108"/>
            </a:xfrm>
          </p:grpSpPr>
          <p:sp>
            <p:nvSpPr>
              <p:cNvPr id="3" name="5 Elipse"/>
              <p:cNvSpPr>
                <a:spLocks noChangeAspect="1"/>
              </p:cNvSpPr>
              <p:nvPr/>
            </p:nvSpPr>
            <p:spPr>
              <a:xfrm>
                <a:off x="3358792" y="2227106"/>
                <a:ext cx="3349938" cy="334993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latin typeface="Arial"/>
                  <a:cs typeface="Arial"/>
                </a:endParaRPr>
              </a:p>
            </p:txBody>
          </p:sp>
          <p:grpSp>
            <p:nvGrpSpPr>
              <p:cNvPr id="4" name="6 Grupo"/>
              <p:cNvGrpSpPr>
                <a:grpSpLocks noChangeAspect="1"/>
              </p:cNvGrpSpPr>
              <p:nvPr/>
            </p:nvGrpSpPr>
            <p:grpSpPr>
              <a:xfrm>
                <a:off x="3015934" y="2057401"/>
                <a:ext cx="1641816" cy="1544999"/>
                <a:chOff x="13197955" y="3702053"/>
                <a:chExt cx="3682543" cy="3465385"/>
              </a:xfrm>
            </p:grpSpPr>
            <p:sp>
              <p:nvSpPr>
                <p:cNvPr id="17" name="37 Elipse"/>
                <p:cNvSpPr>
                  <a:spLocks noChangeAspect="1"/>
                </p:cNvSpPr>
                <p:nvPr/>
              </p:nvSpPr>
              <p:spPr>
                <a:xfrm>
                  <a:off x="13757671" y="4044611"/>
                  <a:ext cx="2780268" cy="27802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baseline="30000" dirty="0">
                    <a:solidFill>
                      <a:schemeClr val="accent1">
                        <a:lumMod val="50000"/>
                      </a:schemeClr>
                    </a:solidFill>
                    <a:latin typeface="Arial"/>
                    <a:cs typeface="Arial"/>
                  </a:endParaRPr>
                </a:p>
              </p:txBody>
            </p:sp>
            <p:sp>
              <p:nvSpPr>
                <p:cNvPr id="18" name="38 Elipse"/>
                <p:cNvSpPr>
                  <a:spLocks noChangeAspect="1"/>
                </p:cNvSpPr>
                <p:nvPr/>
              </p:nvSpPr>
              <p:spPr>
                <a:xfrm>
                  <a:off x="13415113" y="3702053"/>
                  <a:ext cx="3465385" cy="3465385"/>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latin typeface="Arial"/>
                    <a:cs typeface="Arial"/>
                  </a:endParaRPr>
                </a:p>
              </p:txBody>
            </p:sp>
            <p:sp>
              <p:nvSpPr>
                <p:cNvPr id="19" name="39 Elipse"/>
                <p:cNvSpPr>
                  <a:spLocks noChangeAspect="1"/>
                </p:cNvSpPr>
                <p:nvPr/>
              </p:nvSpPr>
              <p:spPr>
                <a:xfrm>
                  <a:off x="13197955" y="4918372"/>
                  <a:ext cx="495055" cy="495055"/>
                </a:xfrm>
                <a:prstGeom prst="ellipse">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latin typeface="Arial"/>
                    <a:cs typeface="Arial"/>
                  </a:endParaRPr>
                </a:p>
              </p:txBody>
            </p:sp>
          </p:grpSp>
          <p:grpSp>
            <p:nvGrpSpPr>
              <p:cNvPr id="5" name="40 Grupo"/>
              <p:cNvGrpSpPr>
                <a:grpSpLocks noChangeAspect="1"/>
              </p:cNvGrpSpPr>
              <p:nvPr/>
            </p:nvGrpSpPr>
            <p:grpSpPr>
              <a:xfrm flipH="1">
                <a:off x="6108911" y="2760889"/>
                <a:ext cx="987723" cy="950961"/>
                <a:chOff x="13281148" y="3702053"/>
                <a:chExt cx="3599350" cy="3465385"/>
              </a:xfrm>
            </p:grpSpPr>
            <p:sp>
              <p:nvSpPr>
                <p:cNvPr id="14" name="41 Elipse"/>
                <p:cNvSpPr>
                  <a:spLocks noChangeAspect="1"/>
                </p:cNvSpPr>
                <p:nvPr/>
              </p:nvSpPr>
              <p:spPr>
                <a:xfrm>
                  <a:off x="13884717" y="4171659"/>
                  <a:ext cx="2526175" cy="252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baseline="30000" dirty="0">
                    <a:solidFill>
                      <a:schemeClr val="accent2">
                        <a:lumMod val="50000"/>
                      </a:schemeClr>
                    </a:solidFill>
                    <a:latin typeface="Arial"/>
                    <a:cs typeface="Arial"/>
                  </a:endParaRPr>
                </a:p>
              </p:txBody>
            </p:sp>
            <p:sp>
              <p:nvSpPr>
                <p:cNvPr id="15" name="42 Elipse"/>
                <p:cNvSpPr>
                  <a:spLocks noChangeAspect="1"/>
                </p:cNvSpPr>
                <p:nvPr/>
              </p:nvSpPr>
              <p:spPr>
                <a:xfrm>
                  <a:off x="13415112" y="3702053"/>
                  <a:ext cx="3465386" cy="3465385"/>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latin typeface="Arial"/>
                    <a:cs typeface="Arial"/>
                  </a:endParaRPr>
                </a:p>
              </p:txBody>
            </p:sp>
            <p:sp>
              <p:nvSpPr>
                <p:cNvPr id="16" name="43 Elipse"/>
                <p:cNvSpPr>
                  <a:spLocks noChangeAspect="1"/>
                </p:cNvSpPr>
                <p:nvPr/>
              </p:nvSpPr>
              <p:spPr>
                <a:xfrm>
                  <a:off x="13281148" y="3985991"/>
                  <a:ext cx="803457" cy="803457"/>
                </a:xfrm>
                <a:prstGeom prst="ellipse">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latin typeface="Arial"/>
                    <a:cs typeface="Arial"/>
                  </a:endParaRPr>
                </a:p>
              </p:txBody>
            </p:sp>
          </p:grpSp>
          <p:grpSp>
            <p:nvGrpSpPr>
              <p:cNvPr id="6" name="44 Grupo"/>
              <p:cNvGrpSpPr>
                <a:grpSpLocks noChangeAspect="1"/>
              </p:cNvGrpSpPr>
              <p:nvPr/>
            </p:nvGrpSpPr>
            <p:grpSpPr>
              <a:xfrm>
                <a:off x="3923577" y="4619185"/>
                <a:ext cx="1308324" cy="1308324"/>
                <a:chOff x="13415113" y="3702053"/>
                <a:chExt cx="3465385" cy="3465385"/>
              </a:xfrm>
            </p:grpSpPr>
            <p:sp>
              <p:nvSpPr>
                <p:cNvPr id="11" name="45 Elipse"/>
                <p:cNvSpPr>
                  <a:spLocks noChangeAspect="1"/>
                </p:cNvSpPr>
                <p:nvPr/>
              </p:nvSpPr>
              <p:spPr>
                <a:xfrm>
                  <a:off x="13750898" y="4037838"/>
                  <a:ext cx="2793815" cy="27938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baseline="30000" dirty="0">
                    <a:solidFill>
                      <a:schemeClr val="accent3">
                        <a:lumMod val="50000"/>
                      </a:schemeClr>
                    </a:solidFill>
                    <a:latin typeface="Arial"/>
                    <a:cs typeface="Arial"/>
                  </a:endParaRPr>
                </a:p>
              </p:txBody>
            </p:sp>
            <p:sp>
              <p:nvSpPr>
                <p:cNvPr id="12" name="46 Elipse"/>
                <p:cNvSpPr>
                  <a:spLocks noChangeAspect="1"/>
                </p:cNvSpPr>
                <p:nvPr/>
              </p:nvSpPr>
              <p:spPr>
                <a:xfrm>
                  <a:off x="13415113" y="3702053"/>
                  <a:ext cx="3465385" cy="3465385"/>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latin typeface="Arial"/>
                    <a:cs typeface="Arial"/>
                  </a:endParaRPr>
                </a:p>
              </p:txBody>
            </p:sp>
            <p:sp>
              <p:nvSpPr>
                <p:cNvPr id="13" name="47 Elipse"/>
                <p:cNvSpPr>
                  <a:spLocks noChangeAspect="1"/>
                </p:cNvSpPr>
                <p:nvPr/>
              </p:nvSpPr>
              <p:spPr>
                <a:xfrm>
                  <a:off x="13450912" y="6177327"/>
                  <a:ext cx="495055" cy="495055"/>
                </a:xfrm>
                <a:prstGeom prst="ellipse">
                  <a:avLst/>
                </a:prstGeom>
                <a:solidFill>
                  <a:schemeClr val="accent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latin typeface="Arial"/>
                    <a:cs typeface="Arial"/>
                  </a:endParaRPr>
                </a:p>
              </p:txBody>
            </p:sp>
          </p:grpSp>
          <p:grpSp>
            <p:nvGrpSpPr>
              <p:cNvPr id="7" name="54 Grupo"/>
              <p:cNvGrpSpPr>
                <a:grpSpLocks noChangeAspect="1"/>
              </p:cNvGrpSpPr>
              <p:nvPr/>
            </p:nvGrpSpPr>
            <p:grpSpPr>
              <a:xfrm flipH="1">
                <a:off x="5847133" y="4338829"/>
                <a:ext cx="1027968" cy="1027968"/>
                <a:chOff x="13415113" y="3702053"/>
                <a:chExt cx="3465385" cy="3465385"/>
              </a:xfrm>
            </p:grpSpPr>
            <p:sp>
              <p:nvSpPr>
                <p:cNvPr id="8" name="55 Elipse"/>
                <p:cNvSpPr>
                  <a:spLocks noChangeAspect="1"/>
                </p:cNvSpPr>
                <p:nvPr/>
              </p:nvSpPr>
              <p:spPr>
                <a:xfrm>
                  <a:off x="13750898" y="4037838"/>
                  <a:ext cx="2793815" cy="27938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baseline="30000" dirty="0">
                    <a:solidFill>
                      <a:schemeClr val="accent4">
                        <a:lumMod val="50000"/>
                      </a:schemeClr>
                    </a:solidFill>
                    <a:latin typeface="Arial"/>
                    <a:cs typeface="Arial"/>
                  </a:endParaRPr>
                </a:p>
              </p:txBody>
            </p:sp>
            <p:sp>
              <p:nvSpPr>
                <p:cNvPr id="9" name="56 Elipse"/>
                <p:cNvSpPr>
                  <a:spLocks noChangeAspect="1"/>
                </p:cNvSpPr>
                <p:nvPr/>
              </p:nvSpPr>
              <p:spPr>
                <a:xfrm>
                  <a:off x="13415113" y="3702053"/>
                  <a:ext cx="3465385" cy="3465385"/>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latin typeface="Arial"/>
                    <a:cs typeface="Arial"/>
                  </a:endParaRPr>
                </a:p>
              </p:txBody>
            </p:sp>
            <p:sp>
              <p:nvSpPr>
                <p:cNvPr id="10" name="57 Elipse"/>
                <p:cNvSpPr>
                  <a:spLocks noChangeAspect="1"/>
                </p:cNvSpPr>
                <p:nvPr/>
              </p:nvSpPr>
              <p:spPr>
                <a:xfrm>
                  <a:off x="13450912" y="6177327"/>
                  <a:ext cx="495055" cy="495055"/>
                </a:xfrm>
                <a:prstGeom prst="ellipse">
                  <a:avLst/>
                </a:prstGeom>
                <a:solidFill>
                  <a:schemeClr val="accent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500">
                    <a:solidFill>
                      <a:schemeClr val="accent4">
                        <a:lumMod val="50000"/>
                      </a:schemeClr>
                    </a:solidFill>
                    <a:latin typeface="Arial"/>
                    <a:cs typeface="Arial"/>
                  </a:endParaRPr>
                </a:p>
              </p:txBody>
            </p:sp>
          </p:grpSp>
        </p:grpSp>
        <p:grpSp>
          <p:nvGrpSpPr>
            <p:cNvPr id="20" name="Group 19"/>
            <p:cNvGrpSpPr/>
            <p:nvPr/>
          </p:nvGrpSpPr>
          <p:grpSpPr>
            <a:xfrm>
              <a:off x="7290550" y="3606807"/>
              <a:ext cx="333684" cy="324500"/>
              <a:chOff x="6272213" y="3727450"/>
              <a:chExt cx="692150" cy="673101"/>
            </a:xfrm>
          </p:grpSpPr>
          <p:sp>
            <p:nvSpPr>
              <p:cNvPr id="21" name="Freeform 19"/>
              <p:cNvSpPr>
                <a:spLocks/>
              </p:cNvSpPr>
              <p:nvPr/>
            </p:nvSpPr>
            <p:spPr bwMode="auto">
              <a:xfrm>
                <a:off x="6329363" y="3795713"/>
                <a:ext cx="565150" cy="604838"/>
              </a:xfrm>
              <a:custGeom>
                <a:avLst/>
                <a:gdLst>
                  <a:gd name="T0" fmla="*/ 297 w 356"/>
                  <a:gd name="T1" fmla="*/ 381 h 381"/>
                  <a:gd name="T2" fmla="*/ 297 w 356"/>
                  <a:gd name="T3" fmla="*/ 381 h 381"/>
                  <a:gd name="T4" fmla="*/ 66 w 356"/>
                  <a:gd name="T5" fmla="*/ 381 h 381"/>
                  <a:gd name="T6" fmla="*/ 66 w 356"/>
                  <a:gd name="T7" fmla="*/ 381 h 381"/>
                  <a:gd name="T8" fmla="*/ 53 w 356"/>
                  <a:gd name="T9" fmla="*/ 381 h 381"/>
                  <a:gd name="T10" fmla="*/ 43 w 356"/>
                  <a:gd name="T11" fmla="*/ 379 h 381"/>
                  <a:gd name="T12" fmla="*/ 34 w 356"/>
                  <a:gd name="T13" fmla="*/ 377 h 381"/>
                  <a:gd name="T14" fmla="*/ 25 w 356"/>
                  <a:gd name="T15" fmla="*/ 374 h 381"/>
                  <a:gd name="T16" fmla="*/ 19 w 356"/>
                  <a:gd name="T17" fmla="*/ 369 h 381"/>
                  <a:gd name="T18" fmla="*/ 14 w 356"/>
                  <a:gd name="T19" fmla="*/ 363 h 381"/>
                  <a:gd name="T20" fmla="*/ 7 w 356"/>
                  <a:gd name="T21" fmla="*/ 354 h 381"/>
                  <a:gd name="T22" fmla="*/ 2 w 356"/>
                  <a:gd name="T23" fmla="*/ 344 h 381"/>
                  <a:gd name="T24" fmla="*/ 0 w 356"/>
                  <a:gd name="T25" fmla="*/ 335 h 381"/>
                  <a:gd name="T26" fmla="*/ 0 w 356"/>
                  <a:gd name="T27" fmla="*/ 326 h 381"/>
                  <a:gd name="T28" fmla="*/ 0 w 356"/>
                  <a:gd name="T29" fmla="*/ 27 h 381"/>
                  <a:gd name="T30" fmla="*/ 0 w 356"/>
                  <a:gd name="T31" fmla="*/ 27 h 381"/>
                  <a:gd name="T32" fmla="*/ 3 w 356"/>
                  <a:gd name="T33" fmla="*/ 16 h 381"/>
                  <a:gd name="T34" fmla="*/ 9 w 356"/>
                  <a:gd name="T35" fmla="*/ 7 h 381"/>
                  <a:gd name="T36" fmla="*/ 16 w 356"/>
                  <a:gd name="T37" fmla="*/ 2 h 381"/>
                  <a:gd name="T38" fmla="*/ 27 w 356"/>
                  <a:gd name="T39" fmla="*/ 0 h 381"/>
                  <a:gd name="T40" fmla="*/ 331 w 356"/>
                  <a:gd name="T41" fmla="*/ 0 h 381"/>
                  <a:gd name="T42" fmla="*/ 331 w 356"/>
                  <a:gd name="T43" fmla="*/ 0 h 381"/>
                  <a:gd name="T44" fmla="*/ 340 w 356"/>
                  <a:gd name="T45" fmla="*/ 2 h 381"/>
                  <a:gd name="T46" fmla="*/ 349 w 356"/>
                  <a:gd name="T47" fmla="*/ 7 h 381"/>
                  <a:gd name="T48" fmla="*/ 354 w 356"/>
                  <a:gd name="T49" fmla="*/ 16 h 381"/>
                  <a:gd name="T50" fmla="*/ 356 w 356"/>
                  <a:gd name="T51" fmla="*/ 27 h 381"/>
                  <a:gd name="T52" fmla="*/ 356 w 356"/>
                  <a:gd name="T53" fmla="*/ 322 h 381"/>
                  <a:gd name="T54" fmla="*/ 356 w 356"/>
                  <a:gd name="T55" fmla="*/ 322 h 381"/>
                  <a:gd name="T56" fmla="*/ 356 w 356"/>
                  <a:gd name="T57" fmla="*/ 331 h 381"/>
                  <a:gd name="T58" fmla="*/ 354 w 356"/>
                  <a:gd name="T59" fmla="*/ 340 h 381"/>
                  <a:gd name="T60" fmla="*/ 351 w 356"/>
                  <a:gd name="T61" fmla="*/ 352 h 381"/>
                  <a:gd name="T62" fmla="*/ 345 w 356"/>
                  <a:gd name="T63" fmla="*/ 363 h 381"/>
                  <a:gd name="T64" fmla="*/ 340 w 356"/>
                  <a:gd name="T65" fmla="*/ 369 h 381"/>
                  <a:gd name="T66" fmla="*/ 335 w 356"/>
                  <a:gd name="T67" fmla="*/ 372 h 381"/>
                  <a:gd name="T68" fmla="*/ 327 w 356"/>
                  <a:gd name="T69" fmla="*/ 376 h 381"/>
                  <a:gd name="T70" fmla="*/ 318 w 356"/>
                  <a:gd name="T71" fmla="*/ 379 h 381"/>
                  <a:gd name="T72" fmla="*/ 308 w 356"/>
                  <a:gd name="T73" fmla="*/ 381 h 381"/>
                  <a:gd name="T74" fmla="*/ 297 w 356"/>
                  <a:gd name="T75" fmla="*/ 381 h 381"/>
                  <a:gd name="T76" fmla="*/ 297 w 356"/>
                  <a:gd name="T7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6" h="381">
                    <a:moveTo>
                      <a:pt x="297" y="381"/>
                    </a:moveTo>
                    <a:lnTo>
                      <a:pt x="297" y="381"/>
                    </a:lnTo>
                    <a:lnTo>
                      <a:pt x="66" y="381"/>
                    </a:lnTo>
                    <a:lnTo>
                      <a:pt x="66" y="381"/>
                    </a:lnTo>
                    <a:lnTo>
                      <a:pt x="53" y="381"/>
                    </a:lnTo>
                    <a:lnTo>
                      <a:pt x="43" y="379"/>
                    </a:lnTo>
                    <a:lnTo>
                      <a:pt x="34" y="377"/>
                    </a:lnTo>
                    <a:lnTo>
                      <a:pt x="25" y="374"/>
                    </a:lnTo>
                    <a:lnTo>
                      <a:pt x="19" y="369"/>
                    </a:lnTo>
                    <a:lnTo>
                      <a:pt x="14" y="363"/>
                    </a:lnTo>
                    <a:lnTo>
                      <a:pt x="7" y="354"/>
                    </a:lnTo>
                    <a:lnTo>
                      <a:pt x="2" y="344"/>
                    </a:lnTo>
                    <a:lnTo>
                      <a:pt x="0" y="335"/>
                    </a:lnTo>
                    <a:lnTo>
                      <a:pt x="0" y="326"/>
                    </a:lnTo>
                    <a:lnTo>
                      <a:pt x="0" y="27"/>
                    </a:lnTo>
                    <a:lnTo>
                      <a:pt x="0" y="27"/>
                    </a:lnTo>
                    <a:lnTo>
                      <a:pt x="3" y="16"/>
                    </a:lnTo>
                    <a:lnTo>
                      <a:pt x="9" y="7"/>
                    </a:lnTo>
                    <a:lnTo>
                      <a:pt x="16" y="2"/>
                    </a:lnTo>
                    <a:lnTo>
                      <a:pt x="27" y="0"/>
                    </a:lnTo>
                    <a:lnTo>
                      <a:pt x="331" y="0"/>
                    </a:lnTo>
                    <a:lnTo>
                      <a:pt x="331" y="0"/>
                    </a:lnTo>
                    <a:lnTo>
                      <a:pt x="340" y="2"/>
                    </a:lnTo>
                    <a:lnTo>
                      <a:pt x="349" y="7"/>
                    </a:lnTo>
                    <a:lnTo>
                      <a:pt x="354" y="16"/>
                    </a:lnTo>
                    <a:lnTo>
                      <a:pt x="356" y="27"/>
                    </a:lnTo>
                    <a:lnTo>
                      <a:pt x="356" y="322"/>
                    </a:lnTo>
                    <a:lnTo>
                      <a:pt x="356" y="322"/>
                    </a:lnTo>
                    <a:lnTo>
                      <a:pt x="356" y="331"/>
                    </a:lnTo>
                    <a:lnTo>
                      <a:pt x="354" y="340"/>
                    </a:lnTo>
                    <a:lnTo>
                      <a:pt x="351" y="352"/>
                    </a:lnTo>
                    <a:lnTo>
                      <a:pt x="345" y="363"/>
                    </a:lnTo>
                    <a:lnTo>
                      <a:pt x="340" y="369"/>
                    </a:lnTo>
                    <a:lnTo>
                      <a:pt x="335" y="372"/>
                    </a:lnTo>
                    <a:lnTo>
                      <a:pt x="327" y="376"/>
                    </a:lnTo>
                    <a:lnTo>
                      <a:pt x="318" y="379"/>
                    </a:lnTo>
                    <a:lnTo>
                      <a:pt x="308" y="381"/>
                    </a:lnTo>
                    <a:lnTo>
                      <a:pt x="297" y="381"/>
                    </a:lnTo>
                    <a:lnTo>
                      <a:pt x="297" y="381"/>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2" name="Rectangle 20"/>
              <p:cNvSpPr>
                <a:spLocks noChangeArrowheads="1"/>
              </p:cNvSpPr>
              <p:nvPr/>
            </p:nvSpPr>
            <p:spPr bwMode="auto">
              <a:xfrm>
                <a:off x="6272213" y="3727450"/>
                <a:ext cx="692150" cy="119063"/>
              </a:xfrm>
              <a:prstGeom prst="rect">
                <a:avLst/>
              </a:prstGeom>
              <a:solidFill>
                <a:srgbClr val="E343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3" name="Rectangle 21"/>
              <p:cNvSpPr>
                <a:spLocks noChangeArrowheads="1"/>
              </p:cNvSpPr>
              <p:nvPr/>
            </p:nvSpPr>
            <p:spPr bwMode="auto">
              <a:xfrm>
                <a:off x="6561138" y="3973513"/>
                <a:ext cx="333375"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4" name="Rectangle 22"/>
              <p:cNvSpPr>
                <a:spLocks noChangeArrowheads="1"/>
              </p:cNvSpPr>
              <p:nvPr/>
            </p:nvSpPr>
            <p:spPr bwMode="auto">
              <a:xfrm>
                <a:off x="6634163" y="4140200"/>
                <a:ext cx="260350" cy="31750"/>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5" name="Rectangle 23"/>
              <p:cNvSpPr>
                <a:spLocks noChangeArrowheads="1"/>
              </p:cNvSpPr>
              <p:nvPr/>
            </p:nvSpPr>
            <p:spPr bwMode="auto">
              <a:xfrm>
                <a:off x="6634163" y="4038600"/>
                <a:ext cx="260350" cy="31750"/>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grpSp>
        <p:grpSp>
          <p:nvGrpSpPr>
            <p:cNvPr id="26" name="Group 25"/>
            <p:cNvGrpSpPr/>
            <p:nvPr/>
          </p:nvGrpSpPr>
          <p:grpSpPr>
            <a:xfrm>
              <a:off x="4741267" y="4964055"/>
              <a:ext cx="490856" cy="492040"/>
              <a:chOff x="5473700" y="3221038"/>
              <a:chExt cx="657225" cy="658813"/>
            </a:xfrm>
          </p:grpSpPr>
          <p:sp>
            <p:nvSpPr>
              <p:cNvPr id="27" name="Rectangle 75"/>
              <p:cNvSpPr>
                <a:spLocks noChangeArrowheads="1"/>
              </p:cNvSpPr>
              <p:nvPr/>
            </p:nvSpPr>
            <p:spPr bwMode="auto">
              <a:xfrm>
                <a:off x="5665788" y="3221038"/>
                <a:ext cx="276225" cy="658813"/>
              </a:xfrm>
              <a:prstGeom prst="rect">
                <a:avLst/>
              </a:prstGeom>
              <a:solidFill>
                <a:srgbClr val="E4E1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8" name="Rectangle 76"/>
              <p:cNvSpPr>
                <a:spLocks noChangeArrowheads="1"/>
              </p:cNvSpPr>
              <p:nvPr/>
            </p:nvSpPr>
            <p:spPr bwMode="auto">
              <a:xfrm>
                <a:off x="5727700" y="3444875"/>
                <a:ext cx="152400" cy="214313"/>
              </a:xfrm>
              <a:prstGeom prst="rect">
                <a:avLst/>
              </a:prstGeom>
              <a:solidFill>
                <a:srgbClr val="EB9C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9" name="Rectangle 77"/>
              <p:cNvSpPr>
                <a:spLocks noChangeArrowheads="1"/>
              </p:cNvSpPr>
              <p:nvPr/>
            </p:nvSpPr>
            <p:spPr bwMode="auto">
              <a:xfrm>
                <a:off x="5473700" y="3413125"/>
                <a:ext cx="657225" cy="274638"/>
              </a:xfrm>
              <a:prstGeom prst="rect">
                <a:avLst/>
              </a:prstGeom>
              <a:solidFill>
                <a:srgbClr val="F3F0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0" name="Rectangle 78"/>
              <p:cNvSpPr>
                <a:spLocks noChangeArrowheads="1"/>
              </p:cNvSpPr>
              <p:nvPr/>
            </p:nvSpPr>
            <p:spPr bwMode="auto">
              <a:xfrm>
                <a:off x="5695950" y="3473450"/>
                <a:ext cx="214312" cy="155575"/>
              </a:xfrm>
              <a:prstGeom prst="rect">
                <a:avLst/>
              </a:prstGeom>
              <a:solidFill>
                <a:srgbClr val="FAAB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grpSp>
        <p:grpSp>
          <p:nvGrpSpPr>
            <p:cNvPr id="31" name="Group 30"/>
            <p:cNvGrpSpPr/>
            <p:nvPr/>
          </p:nvGrpSpPr>
          <p:grpSpPr>
            <a:xfrm>
              <a:off x="6639848" y="5092503"/>
              <a:ext cx="364203" cy="396392"/>
              <a:chOff x="2959100" y="3128963"/>
              <a:chExt cx="628650" cy="684213"/>
            </a:xfrm>
          </p:grpSpPr>
          <p:sp>
            <p:nvSpPr>
              <p:cNvPr id="32" name="Freeform 140"/>
              <p:cNvSpPr>
                <a:spLocks/>
              </p:cNvSpPr>
              <p:nvPr/>
            </p:nvSpPr>
            <p:spPr bwMode="auto">
              <a:xfrm>
                <a:off x="2959100" y="3221038"/>
                <a:ext cx="319087" cy="592138"/>
              </a:xfrm>
              <a:custGeom>
                <a:avLst/>
                <a:gdLst>
                  <a:gd name="T0" fmla="*/ 110 w 201"/>
                  <a:gd name="T1" fmla="*/ 175 h 373"/>
                  <a:gd name="T2" fmla="*/ 110 w 201"/>
                  <a:gd name="T3" fmla="*/ 0 h 373"/>
                  <a:gd name="T4" fmla="*/ 0 w 201"/>
                  <a:gd name="T5" fmla="*/ 0 h 373"/>
                  <a:gd name="T6" fmla="*/ 0 w 201"/>
                  <a:gd name="T7" fmla="*/ 175 h 373"/>
                  <a:gd name="T8" fmla="*/ 0 w 201"/>
                  <a:gd name="T9" fmla="*/ 175 h 373"/>
                  <a:gd name="T10" fmla="*/ 1 w 201"/>
                  <a:gd name="T11" fmla="*/ 194 h 373"/>
                  <a:gd name="T12" fmla="*/ 5 w 201"/>
                  <a:gd name="T13" fmla="*/ 214 h 373"/>
                  <a:gd name="T14" fmla="*/ 8 w 201"/>
                  <a:gd name="T15" fmla="*/ 234 h 373"/>
                  <a:gd name="T16" fmla="*/ 16 w 201"/>
                  <a:gd name="T17" fmla="*/ 251 h 373"/>
                  <a:gd name="T18" fmla="*/ 24 w 201"/>
                  <a:gd name="T19" fmla="*/ 269 h 373"/>
                  <a:gd name="T20" fmla="*/ 33 w 201"/>
                  <a:gd name="T21" fmla="*/ 285 h 373"/>
                  <a:gd name="T22" fmla="*/ 46 w 201"/>
                  <a:gd name="T23" fmla="*/ 301 h 373"/>
                  <a:gd name="T24" fmla="*/ 58 w 201"/>
                  <a:gd name="T25" fmla="*/ 316 h 373"/>
                  <a:gd name="T26" fmla="*/ 73 w 201"/>
                  <a:gd name="T27" fmla="*/ 328 h 373"/>
                  <a:gd name="T28" fmla="*/ 89 w 201"/>
                  <a:gd name="T29" fmla="*/ 339 h 373"/>
                  <a:gd name="T30" fmla="*/ 105 w 201"/>
                  <a:gd name="T31" fmla="*/ 349 h 373"/>
                  <a:gd name="T32" fmla="*/ 122 w 201"/>
                  <a:gd name="T33" fmla="*/ 356 h 373"/>
                  <a:gd name="T34" fmla="*/ 140 w 201"/>
                  <a:gd name="T35" fmla="*/ 364 h 373"/>
                  <a:gd name="T36" fmla="*/ 158 w 201"/>
                  <a:gd name="T37" fmla="*/ 369 h 373"/>
                  <a:gd name="T38" fmla="*/ 178 w 201"/>
                  <a:gd name="T39" fmla="*/ 373 h 373"/>
                  <a:gd name="T40" fmla="*/ 199 w 201"/>
                  <a:gd name="T41" fmla="*/ 373 h 373"/>
                  <a:gd name="T42" fmla="*/ 201 w 201"/>
                  <a:gd name="T43" fmla="*/ 373 h 373"/>
                  <a:gd name="T44" fmla="*/ 201 w 201"/>
                  <a:gd name="T45" fmla="*/ 264 h 373"/>
                  <a:gd name="T46" fmla="*/ 199 w 201"/>
                  <a:gd name="T47" fmla="*/ 264 h 373"/>
                  <a:gd name="T48" fmla="*/ 199 w 201"/>
                  <a:gd name="T49" fmla="*/ 264 h 373"/>
                  <a:gd name="T50" fmla="*/ 181 w 201"/>
                  <a:gd name="T51" fmla="*/ 262 h 373"/>
                  <a:gd name="T52" fmla="*/ 163 w 201"/>
                  <a:gd name="T53" fmla="*/ 257 h 373"/>
                  <a:gd name="T54" fmla="*/ 149 w 201"/>
                  <a:gd name="T55" fmla="*/ 248 h 373"/>
                  <a:gd name="T56" fmla="*/ 135 w 201"/>
                  <a:gd name="T57" fmla="*/ 237 h 373"/>
                  <a:gd name="T58" fmla="*/ 124 w 201"/>
                  <a:gd name="T59" fmla="*/ 225 h 373"/>
                  <a:gd name="T60" fmla="*/ 117 w 201"/>
                  <a:gd name="T61" fmla="*/ 209 h 373"/>
                  <a:gd name="T62" fmla="*/ 112 w 201"/>
                  <a:gd name="T63" fmla="*/ 193 h 373"/>
                  <a:gd name="T64" fmla="*/ 110 w 201"/>
                  <a:gd name="T65" fmla="*/ 175 h 373"/>
                  <a:gd name="T66" fmla="*/ 110 w 201"/>
                  <a:gd name="T67" fmla="*/ 1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 h="373">
                    <a:moveTo>
                      <a:pt x="110" y="175"/>
                    </a:moveTo>
                    <a:lnTo>
                      <a:pt x="110" y="0"/>
                    </a:lnTo>
                    <a:lnTo>
                      <a:pt x="0" y="0"/>
                    </a:lnTo>
                    <a:lnTo>
                      <a:pt x="0" y="175"/>
                    </a:lnTo>
                    <a:lnTo>
                      <a:pt x="0" y="175"/>
                    </a:lnTo>
                    <a:lnTo>
                      <a:pt x="1" y="194"/>
                    </a:lnTo>
                    <a:lnTo>
                      <a:pt x="5" y="214"/>
                    </a:lnTo>
                    <a:lnTo>
                      <a:pt x="8" y="234"/>
                    </a:lnTo>
                    <a:lnTo>
                      <a:pt x="16" y="251"/>
                    </a:lnTo>
                    <a:lnTo>
                      <a:pt x="24" y="269"/>
                    </a:lnTo>
                    <a:lnTo>
                      <a:pt x="33" y="285"/>
                    </a:lnTo>
                    <a:lnTo>
                      <a:pt x="46" y="301"/>
                    </a:lnTo>
                    <a:lnTo>
                      <a:pt x="58" y="316"/>
                    </a:lnTo>
                    <a:lnTo>
                      <a:pt x="73" y="328"/>
                    </a:lnTo>
                    <a:lnTo>
                      <a:pt x="89" y="339"/>
                    </a:lnTo>
                    <a:lnTo>
                      <a:pt x="105" y="349"/>
                    </a:lnTo>
                    <a:lnTo>
                      <a:pt x="122" y="356"/>
                    </a:lnTo>
                    <a:lnTo>
                      <a:pt x="140" y="364"/>
                    </a:lnTo>
                    <a:lnTo>
                      <a:pt x="158" y="369"/>
                    </a:lnTo>
                    <a:lnTo>
                      <a:pt x="178" y="373"/>
                    </a:lnTo>
                    <a:lnTo>
                      <a:pt x="199" y="373"/>
                    </a:lnTo>
                    <a:lnTo>
                      <a:pt x="201" y="373"/>
                    </a:lnTo>
                    <a:lnTo>
                      <a:pt x="201" y="264"/>
                    </a:lnTo>
                    <a:lnTo>
                      <a:pt x="199" y="264"/>
                    </a:lnTo>
                    <a:lnTo>
                      <a:pt x="199" y="264"/>
                    </a:lnTo>
                    <a:lnTo>
                      <a:pt x="181" y="262"/>
                    </a:lnTo>
                    <a:lnTo>
                      <a:pt x="163" y="257"/>
                    </a:lnTo>
                    <a:lnTo>
                      <a:pt x="149" y="248"/>
                    </a:lnTo>
                    <a:lnTo>
                      <a:pt x="135" y="237"/>
                    </a:lnTo>
                    <a:lnTo>
                      <a:pt x="124" y="225"/>
                    </a:lnTo>
                    <a:lnTo>
                      <a:pt x="117" y="209"/>
                    </a:lnTo>
                    <a:lnTo>
                      <a:pt x="112" y="193"/>
                    </a:lnTo>
                    <a:lnTo>
                      <a:pt x="110" y="175"/>
                    </a:lnTo>
                    <a:lnTo>
                      <a:pt x="110" y="175"/>
                    </a:lnTo>
                    <a:close/>
                  </a:path>
                </a:pathLst>
              </a:custGeom>
              <a:solidFill>
                <a:schemeClr val="bg2">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3" name="Rectangle 141"/>
              <p:cNvSpPr>
                <a:spLocks noChangeArrowheads="1"/>
              </p:cNvSpPr>
              <p:nvPr/>
            </p:nvSpPr>
            <p:spPr bwMode="auto">
              <a:xfrm>
                <a:off x="2959100" y="3128963"/>
                <a:ext cx="174625" cy="92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4" name="Rectangle 142"/>
              <p:cNvSpPr>
                <a:spLocks noChangeArrowheads="1"/>
              </p:cNvSpPr>
              <p:nvPr/>
            </p:nvSpPr>
            <p:spPr bwMode="auto">
              <a:xfrm>
                <a:off x="3416300" y="3128963"/>
                <a:ext cx="171450" cy="92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5" name="Freeform 143"/>
              <p:cNvSpPr>
                <a:spLocks/>
              </p:cNvSpPr>
              <p:nvPr/>
            </p:nvSpPr>
            <p:spPr bwMode="auto">
              <a:xfrm>
                <a:off x="3278188" y="3221038"/>
                <a:ext cx="309562" cy="592138"/>
              </a:xfrm>
              <a:custGeom>
                <a:avLst/>
                <a:gdLst>
                  <a:gd name="T0" fmla="*/ 87 w 195"/>
                  <a:gd name="T1" fmla="*/ 0 h 373"/>
                  <a:gd name="T2" fmla="*/ 87 w 195"/>
                  <a:gd name="T3" fmla="*/ 175 h 373"/>
                  <a:gd name="T4" fmla="*/ 87 w 195"/>
                  <a:gd name="T5" fmla="*/ 175 h 373"/>
                  <a:gd name="T6" fmla="*/ 85 w 195"/>
                  <a:gd name="T7" fmla="*/ 193 h 373"/>
                  <a:gd name="T8" fmla="*/ 80 w 195"/>
                  <a:gd name="T9" fmla="*/ 209 h 373"/>
                  <a:gd name="T10" fmla="*/ 73 w 195"/>
                  <a:gd name="T11" fmla="*/ 225 h 373"/>
                  <a:gd name="T12" fmla="*/ 62 w 195"/>
                  <a:gd name="T13" fmla="*/ 237 h 373"/>
                  <a:gd name="T14" fmla="*/ 48 w 195"/>
                  <a:gd name="T15" fmla="*/ 248 h 373"/>
                  <a:gd name="T16" fmla="*/ 34 w 195"/>
                  <a:gd name="T17" fmla="*/ 257 h 373"/>
                  <a:gd name="T18" fmla="*/ 17 w 195"/>
                  <a:gd name="T19" fmla="*/ 262 h 373"/>
                  <a:gd name="T20" fmla="*/ 0 w 195"/>
                  <a:gd name="T21" fmla="*/ 264 h 373"/>
                  <a:gd name="T22" fmla="*/ 0 w 195"/>
                  <a:gd name="T23" fmla="*/ 373 h 373"/>
                  <a:gd name="T24" fmla="*/ 0 w 195"/>
                  <a:gd name="T25" fmla="*/ 373 h 373"/>
                  <a:gd name="T26" fmla="*/ 19 w 195"/>
                  <a:gd name="T27" fmla="*/ 373 h 373"/>
                  <a:gd name="T28" fmla="*/ 39 w 195"/>
                  <a:gd name="T29" fmla="*/ 369 h 373"/>
                  <a:gd name="T30" fmla="*/ 57 w 195"/>
                  <a:gd name="T31" fmla="*/ 364 h 373"/>
                  <a:gd name="T32" fmla="*/ 76 w 195"/>
                  <a:gd name="T33" fmla="*/ 356 h 373"/>
                  <a:gd name="T34" fmla="*/ 92 w 195"/>
                  <a:gd name="T35" fmla="*/ 348 h 373"/>
                  <a:gd name="T36" fmla="*/ 108 w 195"/>
                  <a:gd name="T37" fmla="*/ 339 h 373"/>
                  <a:gd name="T38" fmla="*/ 124 w 195"/>
                  <a:gd name="T39" fmla="*/ 326 h 373"/>
                  <a:gd name="T40" fmla="*/ 139 w 195"/>
                  <a:gd name="T41" fmla="*/ 314 h 373"/>
                  <a:gd name="T42" fmla="*/ 151 w 195"/>
                  <a:gd name="T43" fmla="*/ 300 h 373"/>
                  <a:gd name="T44" fmla="*/ 162 w 195"/>
                  <a:gd name="T45" fmla="*/ 285 h 373"/>
                  <a:gd name="T46" fmla="*/ 172 w 195"/>
                  <a:gd name="T47" fmla="*/ 269 h 373"/>
                  <a:gd name="T48" fmla="*/ 181 w 195"/>
                  <a:gd name="T49" fmla="*/ 251 h 373"/>
                  <a:gd name="T50" fmla="*/ 187 w 195"/>
                  <a:gd name="T51" fmla="*/ 234 h 373"/>
                  <a:gd name="T52" fmla="*/ 192 w 195"/>
                  <a:gd name="T53" fmla="*/ 214 h 373"/>
                  <a:gd name="T54" fmla="*/ 195 w 195"/>
                  <a:gd name="T55" fmla="*/ 194 h 373"/>
                  <a:gd name="T56" fmla="*/ 195 w 195"/>
                  <a:gd name="T57" fmla="*/ 175 h 373"/>
                  <a:gd name="T58" fmla="*/ 195 w 195"/>
                  <a:gd name="T59" fmla="*/ 0 h 373"/>
                  <a:gd name="T60" fmla="*/ 87 w 195"/>
                  <a:gd name="T61"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5" h="373">
                    <a:moveTo>
                      <a:pt x="87" y="0"/>
                    </a:moveTo>
                    <a:lnTo>
                      <a:pt x="87" y="175"/>
                    </a:lnTo>
                    <a:lnTo>
                      <a:pt x="87" y="175"/>
                    </a:lnTo>
                    <a:lnTo>
                      <a:pt x="85" y="193"/>
                    </a:lnTo>
                    <a:lnTo>
                      <a:pt x="80" y="209"/>
                    </a:lnTo>
                    <a:lnTo>
                      <a:pt x="73" y="225"/>
                    </a:lnTo>
                    <a:lnTo>
                      <a:pt x="62" y="237"/>
                    </a:lnTo>
                    <a:lnTo>
                      <a:pt x="48" y="248"/>
                    </a:lnTo>
                    <a:lnTo>
                      <a:pt x="34" y="257"/>
                    </a:lnTo>
                    <a:lnTo>
                      <a:pt x="17" y="262"/>
                    </a:lnTo>
                    <a:lnTo>
                      <a:pt x="0" y="264"/>
                    </a:lnTo>
                    <a:lnTo>
                      <a:pt x="0" y="373"/>
                    </a:lnTo>
                    <a:lnTo>
                      <a:pt x="0" y="373"/>
                    </a:lnTo>
                    <a:lnTo>
                      <a:pt x="19" y="373"/>
                    </a:lnTo>
                    <a:lnTo>
                      <a:pt x="39" y="369"/>
                    </a:lnTo>
                    <a:lnTo>
                      <a:pt x="57" y="364"/>
                    </a:lnTo>
                    <a:lnTo>
                      <a:pt x="76" y="356"/>
                    </a:lnTo>
                    <a:lnTo>
                      <a:pt x="92" y="348"/>
                    </a:lnTo>
                    <a:lnTo>
                      <a:pt x="108" y="339"/>
                    </a:lnTo>
                    <a:lnTo>
                      <a:pt x="124" y="326"/>
                    </a:lnTo>
                    <a:lnTo>
                      <a:pt x="139" y="314"/>
                    </a:lnTo>
                    <a:lnTo>
                      <a:pt x="151" y="300"/>
                    </a:lnTo>
                    <a:lnTo>
                      <a:pt x="162" y="285"/>
                    </a:lnTo>
                    <a:lnTo>
                      <a:pt x="172" y="269"/>
                    </a:lnTo>
                    <a:lnTo>
                      <a:pt x="181" y="251"/>
                    </a:lnTo>
                    <a:lnTo>
                      <a:pt x="187" y="234"/>
                    </a:lnTo>
                    <a:lnTo>
                      <a:pt x="192" y="214"/>
                    </a:lnTo>
                    <a:lnTo>
                      <a:pt x="195" y="194"/>
                    </a:lnTo>
                    <a:lnTo>
                      <a:pt x="195" y="175"/>
                    </a:lnTo>
                    <a:lnTo>
                      <a:pt x="195" y="0"/>
                    </a:lnTo>
                    <a:lnTo>
                      <a:pt x="87"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grpSp>
        <p:grpSp>
          <p:nvGrpSpPr>
            <p:cNvPr id="36" name="Group 35"/>
            <p:cNvGrpSpPr/>
            <p:nvPr/>
          </p:nvGrpSpPr>
          <p:grpSpPr>
            <a:xfrm>
              <a:off x="4724134" y="2276271"/>
              <a:ext cx="473983" cy="701528"/>
              <a:chOff x="1862138" y="939800"/>
              <a:chExt cx="876300" cy="1296988"/>
            </a:xfrm>
          </p:grpSpPr>
          <p:sp>
            <p:nvSpPr>
              <p:cNvPr id="37" name="Rectangle 167"/>
              <p:cNvSpPr>
                <a:spLocks noChangeArrowheads="1"/>
              </p:cNvSpPr>
              <p:nvPr/>
            </p:nvSpPr>
            <p:spPr bwMode="auto">
              <a:xfrm>
                <a:off x="1862138" y="1073150"/>
                <a:ext cx="876300" cy="1163638"/>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8" name="Rectangle 168"/>
              <p:cNvSpPr>
                <a:spLocks noChangeArrowheads="1"/>
              </p:cNvSpPr>
              <p:nvPr/>
            </p:nvSpPr>
            <p:spPr bwMode="auto">
              <a:xfrm>
                <a:off x="1938338" y="1174750"/>
                <a:ext cx="723900" cy="963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 name="Freeform 169"/>
              <p:cNvSpPr>
                <a:spLocks/>
              </p:cNvSpPr>
              <p:nvPr/>
            </p:nvSpPr>
            <p:spPr bwMode="auto">
              <a:xfrm>
                <a:off x="2039938" y="939800"/>
                <a:ext cx="520700" cy="288925"/>
              </a:xfrm>
              <a:custGeom>
                <a:avLst/>
                <a:gdLst>
                  <a:gd name="T0" fmla="*/ 271 w 328"/>
                  <a:gd name="T1" fmla="*/ 68 h 182"/>
                  <a:gd name="T2" fmla="*/ 271 w 328"/>
                  <a:gd name="T3" fmla="*/ 0 h 182"/>
                  <a:gd name="T4" fmla="*/ 59 w 328"/>
                  <a:gd name="T5" fmla="*/ 0 h 182"/>
                  <a:gd name="T6" fmla="*/ 59 w 328"/>
                  <a:gd name="T7" fmla="*/ 68 h 182"/>
                  <a:gd name="T8" fmla="*/ 0 w 328"/>
                  <a:gd name="T9" fmla="*/ 68 h 182"/>
                  <a:gd name="T10" fmla="*/ 0 w 328"/>
                  <a:gd name="T11" fmla="*/ 182 h 182"/>
                  <a:gd name="T12" fmla="*/ 328 w 328"/>
                  <a:gd name="T13" fmla="*/ 182 h 182"/>
                  <a:gd name="T14" fmla="*/ 328 w 328"/>
                  <a:gd name="T15" fmla="*/ 68 h 182"/>
                  <a:gd name="T16" fmla="*/ 271 w 328"/>
                  <a:gd name="T17" fmla="*/ 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82">
                    <a:moveTo>
                      <a:pt x="271" y="68"/>
                    </a:moveTo>
                    <a:lnTo>
                      <a:pt x="271" y="0"/>
                    </a:lnTo>
                    <a:lnTo>
                      <a:pt x="59" y="0"/>
                    </a:lnTo>
                    <a:lnTo>
                      <a:pt x="59" y="68"/>
                    </a:lnTo>
                    <a:lnTo>
                      <a:pt x="0" y="68"/>
                    </a:lnTo>
                    <a:lnTo>
                      <a:pt x="0" y="182"/>
                    </a:lnTo>
                    <a:lnTo>
                      <a:pt x="328" y="182"/>
                    </a:lnTo>
                    <a:lnTo>
                      <a:pt x="328" y="68"/>
                    </a:lnTo>
                    <a:lnTo>
                      <a:pt x="271" y="68"/>
                    </a:lnTo>
                    <a:close/>
                  </a:path>
                </a:pathLst>
              </a:custGeom>
              <a:solidFill>
                <a:srgbClr val="009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40" name="Freeform 170"/>
              <p:cNvSpPr>
                <a:spLocks/>
              </p:cNvSpPr>
              <p:nvPr/>
            </p:nvSpPr>
            <p:spPr bwMode="auto">
              <a:xfrm>
                <a:off x="2035175" y="1436688"/>
                <a:ext cx="533400" cy="531813"/>
              </a:xfrm>
              <a:custGeom>
                <a:avLst/>
                <a:gdLst>
                  <a:gd name="T0" fmla="*/ 336 w 336"/>
                  <a:gd name="T1" fmla="*/ 168 h 335"/>
                  <a:gd name="T2" fmla="*/ 332 w 336"/>
                  <a:gd name="T3" fmla="*/ 202 h 335"/>
                  <a:gd name="T4" fmla="*/ 322 w 336"/>
                  <a:gd name="T5" fmla="*/ 234 h 335"/>
                  <a:gd name="T6" fmla="*/ 306 w 336"/>
                  <a:gd name="T7" fmla="*/ 262 h 335"/>
                  <a:gd name="T8" fmla="*/ 286 w 336"/>
                  <a:gd name="T9" fmla="*/ 287 h 335"/>
                  <a:gd name="T10" fmla="*/ 261 w 336"/>
                  <a:gd name="T11" fmla="*/ 307 h 335"/>
                  <a:gd name="T12" fmla="*/ 233 w 336"/>
                  <a:gd name="T13" fmla="*/ 323 h 335"/>
                  <a:gd name="T14" fmla="*/ 201 w 336"/>
                  <a:gd name="T15" fmla="*/ 332 h 335"/>
                  <a:gd name="T16" fmla="*/ 167 w 336"/>
                  <a:gd name="T17" fmla="*/ 335 h 335"/>
                  <a:gd name="T18" fmla="*/ 151 w 336"/>
                  <a:gd name="T19" fmla="*/ 335 h 335"/>
                  <a:gd name="T20" fmla="*/ 117 w 336"/>
                  <a:gd name="T21" fmla="*/ 328 h 335"/>
                  <a:gd name="T22" fmla="*/ 87 w 336"/>
                  <a:gd name="T23" fmla="*/ 316 h 335"/>
                  <a:gd name="T24" fmla="*/ 60 w 336"/>
                  <a:gd name="T25" fmla="*/ 298 h 335"/>
                  <a:gd name="T26" fmla="*/ 37 w 336"/>
                  <a:gd name="T27" fmla="*/ 275 h 335"/>
                  <a:gd name="T28" fmla="*/ 19 w 336"/>
                  <a:gd name="T29" fmla="*/ 248 h 335"/>
                  <a:gd name="T30" fmla="*/ 7 w 336"/>
                  <a:gd name="T31" fmla="*/ 218 h 335"/>
                  <a:gd name="T32" fmla="*/ 0 w 336"/>
                  <a:gd name="T33" fmla="*/ 186 h 335"/>
                  <a:gd name="T34" fmla="*/ 0 w 336"/>
                  <a:gd name="T35" fmla="*/ 168 h 335"/>
                  <a:gd name="T36" fmla="*/ 3 w 336"/>
                  <a:gd name="T37" fmla="*/ 134 h 335"/>
                  <a:gd name="T38" fmla="*/ 12 w 336"/>
                  <a:gd name="T39" fmla="*/ 102 h 335"/>
                  <a:gd name="T40" fmla="*/ 28 w 336"/>
                  <a:gd name="T41" fmla="*/ 73 h 335"/>
                  <a:gd name="T42" fmla="*/ 48 w 336"/>
                  <a:gd name="T43" fmla="*/ 49 h 335"/>
                  <a:gd name="T44" fmla="*/ 73 w 336"/>
                  <a:gd name="T45" fmla="*/ 29 h 335"/>
                  <a:gd name="T46" fmla="*/ 101 w 336"/>
                  <a:gd name="T47" fmla="*/ 13 h 335"/>
                  <a:gd name="T48" fmla="*/ 133 w 336"/>
                  <a:gd name="T49" fmla="*/ 2 h 335"/>
                  <a:gd name="T50" fmla="*/ 167 w 336"/>
                  <a:gd name="T51" fmla="*/ 0 h 335"/>
                  <a:gd name="T52" fmla="*/ 185 w 336"/>
                  <a:gd name="T53" fmla="*/ 0 h 335"/>
                  <a:gd name="T54" fmla="*/ 217 w 336"/>
                  <a:gd name="T55" fmla="*/ 8 h 335"/>
                  <a:gd name="T56" fmla="*/ 247 w 336"/>
                  <a:gd name="T57" fmla="*/ 20 h 335"/>
                  <a:gd name="T58" fmla="*/ 274 w 336"/>
                  <a:gd name="T59" fmla="*/ 38 h 335"/>
                  <a:gd name="T60" fmla="*/ 297 w 336"/>
                  <a:gd name="T61" fmla="*/ 61 h 335"/>
                  <a:gd name="T62" fmla="*/ 315 w 336"/>
                  <a:gd name="T63" fmla="*/ 88 h 335"/>
                  <a:gd name="T64" fmla="*/ 327 w 336"/>
                  <a:gd name="T65" fmla="*/ 118 h 335"/>
                  <a:gd name="T66" fmla="*/ 334 w 336"/>
                  <a:gd name="T67" fmla="*/ 150 h 335"/>
                  <a:gd name="T68" fmla="*/ 336 w 336"/>
                  <a:gd name="T69"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6" h="335">
                    <a:moveTo>
                      <a:pt x="336" y="168"/>
                    </a:moveTo>
                    <a:lnTo>
                      <a:pt x="336" y="168"/>
                    </a:lnTo>
                    <a:lnTo>
                      <a:pt x="334" y="186"/>
                    </a:lnTo>
                    <a:lnTo>
                      <a:pt x="332" y="202"/>
                    </a:lnTo>
                    <a:lnTo>
                      <a:pt x="327" y="218"/>
                    </a:lnTo>
                    <a:lnTo>
                      <a:pt x="322" y="234"/>
                    </a:lnTo>
                    <a:lnTo>
                      <a:pt x="315" y="248"/>
                    </a:lnTo>
                    <a:lnTo>
                      <a:pt x="306" y="262"/>
                    </a:lnTo>
                    <a:lnTo>
                      <a:pt x="297" y="275"/>
                    </a:lnTo>
                    <a:lnTo>
                      <a:pt x="286" y="287"/>
                    </a:lnTo>
                    <a:lnTo>
                      <a:pt x="274" y="298"/>
                    </a:lnTo>
                    <a:lnTo>
                      <a:pt x="261" y="307"/>
                    </a:lnTo>
                    <a:lnTo>
                      <a:pt x="247" y="316"/>
                    </a:lnTo>
                    <a:lnTo>
                      <a:pt x="233" y="323"/>
                    </a:lnTo>
                    <a:lnTo>
                      <a:pt x="217" y="328"/>
                    </a:lnTo>
                    <a:lnTo>
                      <a:pt x="201" y="332"/>
                    </a:lnTo>
                    <a:lnTo>
                      <a:pt x="185" y="335"/>
                    </a:lnTo>
                    <a:lnTo>
                      <a:pt x="167" y="335"/>
                    </a:lnTo>
                    <a:lnTo>
                      <a:pt x="167" y="335"/>
                    </a:lnTo>
                    <a:lnTo>
                      <a:pt x="151" y="335"/>
                    </a:lnTo>
                    <a:lnTo>
                      <a:pt x="133" y="332"/>
                    </a:lnTo>
                    <a:lnTo>
                      <a:pt x="117" y="328"/>
                    </a:lnTo>
                    <a:lnTo>
                      <a:pt x="101" y="323"/>
                    </a:lnTo>
                    <a:lnTo>
                      <a:pt x="87" y="316"/>
                    </a:lnTo>
                    <a:lnTo>
                      <a:pt x="73" y="307"/>
                    </a:lnTo>
                    <a:lnTo>
                      <a:pt x="60" y="298"/>
                    </a:lnTo>
                    <a:lnTo>
                      <a:pt x="48" y="287"/>
                    </a:lnTo>
                    <a:lnTo>
                      <a:pt x="37" y="275"/>
                    </a:lnTo>
                    <a:lnTo>
                      <a:pt x="28" y="262"/>
                    </a:lnTo>
                    <a:lnTo>
                      <a:pt x="19" y="248"/>
                    </a:lnTo>
                    <a:lnTo>
                      <a:pt x="12" y="234"/>
                    </a:lnTo>
                    <a:lnTo>
                      <a:pt x="7" y="218"/>
                    </a:lnTo>
                    <a:lnTo>
                      <a:pt x="3" y="202"/>
                    </a:lnTo>
                    <a:lnTo>
                      <a:pt x="0" y="186"/>
                    </a:lnTo>
                    <a:lnTo>
                      <a:pt x="0" y="168"/>
                    </a:lnTo>
                    <a:lnTo>
                      <a:pt x="0" y="168"/>
                    </a:lnTo>
                    <a:lnTo>
                      <a:pt x="0" y="150"/>
                    </a:lnTo>
                    <a:lnTo>
                      <a:pt x="3" y="134"/>
                    </a:lnTo>
                    <a:lnTo>
                      <a:pt x="7" y="118"/>
                    </a:lnTo>
                    <a:lnTo>
                      <a:pt x="12" y="102"/>
                    </a:lnTo>
                    <a:lnTo>
                      <a:pt x="19" y="88"/>
                    </a:lnTo>
                    <a:lnTo>
                      <a:pt x="28" y="73"/>
                    </a:lnTo>
                    <a:lnTo>
                      <a:pt x="37" y="61"/>
                    </a:lnTo>
                    <a:lnTo>
                      <a:pt x="48" y="49"/>
                    </a:lnTo>
                    <a:lnTo>
                      <a:pt x="60" y="38"/>
                    </a:lnTo>
                    <a:lnTo>
                      <a:pt x="73" y="29"/>
                    </a:lnTo>
                    <a:lnTo>
                      <a:pt x="87" y="20"/>
                    </a:lnTo>
                    <a:lnTo>
                      <a:pt x="101" y="13"/>
                    </a:lnTo>
                    <a:lnTo>
                      <a:pt x="117" y="8"/>
                    </a:lnTo>
                    <a:lnTo>
                      <a:pt x="133" y="2"/>
                    </a:lnTo>
                    <a:lnTo>
                      <a:pt x="151" y="0"/>
                    </a:lnTo>
                    <a:lnTo>
                      <a:pt x="167" y="0"/>
                    </a:lnTo>
                    <a:lnTo>
                      <a:pt x="167" y="0"/>
                    </a:lnTo>
                    <a:lnTo>
                      <a:pt x="185" y="0"/>
                    </a:lnTo>
                    <a:lnTo>
                      <a:pt x="201" y="2"/>
                    </a:lnTo>
                    <a:lnTo>
                      <a:pt x="217" y="8"/>
                    </a:lnTo>
                    <a:lnTo>
                      <a:pt x="233" y="13"/>
                    </a:lnTo>
                    <a:lnTo>
                      <a:pt x="247" y="20"/>
                    </a:lnTo>
                    <a:lnTo>
                      <a:pt x="261" y="29"/>
                    </a:lnTo>
                    <a:lnTo>
                      <a:pt x="274" y="38"/>
                    </a:lnTo>
                    <a:lnTo>
                      <a:pt x="286" y="49"/>
                    </a:lnTo>
                    <a:lnTo>
                      <a:pt x="297" y="61"/>
                    </a:lnTo>
                    <a:lnTo>
                      <a:pt x="306" y="73"/>
                    </a:lnTo>
                    <a:lnTo>
                      <a:pt x="315" y="88"/>
                    </a:lnTo>
                    <a:lnTo>
                      <a:pt x="322" y="102"/>
                    </a:lnTo>
                    <a:lnTo>
                      <a:pt x="327" y="118"/>
                    </a:lnTo>
                    <a:lnTo>
                      <a:pt x="332" y="134"/>
                    </a:lnTo>
                    <a:lnTo>
                      <a:pt x="334" y="150"/>
                    </a:lnTo>
                    <a:lnTo>
                      <a:pt x="336" y="168"/>
                    </a:lnTo>
                    <a:lnTo>
                      <a:pt x="336" y="168"/>
                    </a:lnTo>
                    <a:close/>
                  </a:path>
                </a:pathLst>
              </a:custGeom>
              <a:solidFill>
                <a:srgbClr val="E34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41" name="Freeform 171"/>
              <p:cNvSpPr>
                <a:spLocks/>
              </p:cNvSpPr>
              <p:nvPr/>
            </p:nvSpPr>
            <p:spPr bwMode="auto">
              <a:xfrm>
                <a:off x="2138363" y="1550988"/>
                <a:ext cx="322262" cy="322263"/>
              </a:xfrm>
              <a:custGeom>
                <a:avLst/>
                <a:gdLst>
                  <a:gd name="T0" fmla="*/ 203 w 203"/>
                  <a:gd name="T1" fmla="*/ 71 h 203"/>
                  <a:gd name="T2" fmla="*/ 132 w 203"/>
                  <a:gd name="T3" fmla="*/ 71 h 203"/>
                  <a:gd name="T4" fmla="*/ 132 w 203"/>
                  <a:gd name="T5" fmla="*/ 0 h 203"/>
                  <a:gd name="T6" fmla="*/ 72 w 203"/>
                  <a:gd name="T7" fmla="*/ 0 h 203"/>
                  <a:gd name="T8" fmla="*/ 72 w 203"/>
                  <a:gd name="T9" fmla="*/ 71 h 203"/>
                  <a:gd name="T10" fmla="*/ 0 w 203"/>
                  <a:gd name="T11" fmla="*/ 71 h 203"/>
                  <a:gd name="T12" fmla="*/ 0 w 203"/>
                  <a:gd name="T13" fmla="*/ 131 h 203"/>
                  <a:gd name="T14" fmla="*/ 72 w 203"/>
                  <a:gd name="T15" fmla="*/ 131 h 203"/>
                  <a:gd name="T16" fmla="*/ 72 w 203"/>
                  <a:gd name="T17" fmla="*/ 203 h 203"/>
                  <a:gd name="T18" fmla="*/ 132 w 203"/>
                  <a:gd name="T19" fmla="*/ 203 h 203"/>
                  <a:gd name="T20" fmla="*/ 132 w 203"/>
                  <a:gd name="T21" fmla="*/ 131 h 203"/>
                  <a:gd name="T22" fmla="*/ 203 w 203"/>
                  <a:gd name="T23" fmla="*/ 131 h 203"/>
                  <a:gd name="T24" fmla="*/ 203 w 203"/>
                  <a:gd name="T25" fmla="*/ 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203" y="71"/>
                    </a:moveTo>
                    <a:lnTo>
                      <a:pt x="132" y="71"/>
                    </a:lnTo>
                    <a:lnTo>
                      <a:pt x="132" y="0"/>
                    </a:lnTo>
                    <a:lnTo>
                      <a:pt x="72" y="0"/>
                    </a:lnTo>
                    <a:lnTo>
                      <a:pt x="72" y="71"/>
                    </a:lnTo>
                    <a:lnTo>
                      <a:pt x="0" y="71"/>
                    </a:lnTo>
                    <a:lnTo>
                      <a:pt x="0" y="131"/>
                    </a:lnTo>
                    <a:lnTo>
                      <a:pt x="72" y="131"/>
                    </a:lnTo>
                    <a:lnTo>
                      <a:pt x="72" y="203"/>
                    </a:lnTo>
                    <a:lnTo>
                      <a:pt x="132" y="203"/>
                    </a:lnTo>
                    <a:lnTo>
                      <a:pt x="132" y="131"/>
                    </a:lnTo>
                    <a:lnTo>
                      <a:pt x="203" y="131"/>
                    </a:lnTo>
                    <a:lnTo>
                      <a:pt x="203"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grpSp>
        <p:sp>
          <p:nvSpPr>
            <p:cNvPr id="43" name="Rectangle 42"/>
            <p:cNvSpPr/>
            <p:nvPr/>
          </p:nvSpPr>
          <p:spPr>
            <a:xfrm>
              <a:off x="7868411" y="2319054"/>
              <a:ext cx="3679308" cy="1200329"/>
            </a:xfrm>
            <a:prstGeom prst="rect">
              <a:avLst/>
            </a:prstGeom>
          </p:spPr>
          <p:txBody>
            <a:bodyPr wrap="square">
              <a:spAutoFit/>
            </a:bodyPr>
            <a:lstStyle/>
            <a:p>
              <a:pPr marL="0" lvl="1" algn="just" fontAlgn="base">
                <a:buClr>
                  <a:schemeClr val="accent1"/>
                </a:buClr>
                <a:defRPr/>
              </a:pPr>
              <a:r>
                <a:rPr lang="pt-BR" dirty="0">
                  <a:latin typeface="Arial" panose="020B0604020202020204" pitchFamily="34" charset="0"/>
                  <a:cs typeface="Arial" panose="020B0604020202020204" pitchFamily="34" charset="0"/>
                </a:rPr>
                <a:t>Hệ thống quản lý thông tin, dữ liệu bệnh truyền nhiễm và tiêm chủng chưa hoàn thiện, hoạt động thiếu ổn định</a:t>
              </a:r>
              <a:endParaRPr lang="en-US" sz="1500" dirty="0">
                <a:latin typeface="Arial" panose="020B0604020202020204" pitchFamily="34" charset="0"/>
                <a:cs typeface="Arial" panose="020B0604020202020204" pitchFamily="34" charset="0"/>
              </a:endParaRPr>
            </a:p>
          </p:txBody>
        </p:sp>
        <p:sp>
          <p:nvSpPr>
            <p:cNvPr id="45" name="Rectangle 44"/>
            <p:cNvSpPr/>
            <p:nvPr/>
          </p:nvSpPr>
          <p:spPr>
            <a:xfrm>
              <a:off x="7454331" y="5194990"/>
              <a:ext cx="3679308" cy="1477328"/>
            </a:xfrm>
            <a:prstGeom prst="rect">
              <a:avLst/>
            </a:prstGeom>
          </p:spPr>
          <p:txBody>
            <a:bodyPr wrap="square">
              <a:spAutoFit/>
            </a:bodyPr>
            <a:lstStyle/>
            <a:p>
              <a:pPr algn="just">
                <a:defRPr/>
              </a:pPr>
              <a:r>
                <a:rPr lang="sq-AL" dirty="0">
                  <a:latin typeface="Arial" panose="020B0604020202020204" pitchFamily="34" charset="0"/>
                  <a:cs typeface="Arial" panose="020B0604020202020204" pitchFamily="34" charset="0"/>
                </a:rPr>
                <a:t>Việc hướng dẫn, thể chế hóa một số chủ trương, chính sách chưa cụ thể, rõ ràng dẫn đến khó khăn, vướng mắc trong quá trình tổ chức thực hiện</a:t>
              </a:r>
              <a:endParaRPr lang="id-ID" dirty="0">
                <a:solidFill>
                  <a:srgbClr val="404040"/>
                </a:solidFill>
                <a:latin typeface="Arial" panose="020B0604020202020204" pitchFamily="34" charset="0"/>
                <a:cs typeface="Arial" panose="020B0604020202020204" pitchFamily="34" charset="0"/>
              </a:endParaRPr>
            </a:p>
          </p:txBody>
        </p:sp>
        <p:sp>
          <p:nvSpPr>
            <p:cNvPr id="47" name="Rectangle 46"/>
            <p:cNvSpPr/>
            <p:nvPr/>
          </p:nvSpPr>
          <p:spPr>
            <a:xfrm>
              <a:off x="461334" y="5208042"/>
              <a:ext cx="3737513" cy="1477328"/>
            </a:xfrm>
            <a:prstGeom prst="rect">
              <a:avLst/>
            </a:prstGeom>
          </p:spPr>
          <p:txBody>
            <a:bodyPr wrap="square">
              <a:spAutoFit/>
            </a:bodyPr>
            <a:lstStyle/>
            <a:p>
              <a:pPr algn="just">
                <a:defRPr/>
              </a:pPr>
              <a:r>
                <a:rPr lang="sq-AL" dirty="0">
                  <a:latin typeface="Arial" panose="020B0604020202020204" pitchFamily="34" charset="0"/>
                  <a:cs typeface="Arial" panose="020B0604020202020204" pitchFamily="34" charset="0"/>
                </a:rPr>
                <a:t>Đầu tư và huy động nguồn lực xã hội cho công tác phòng, chống dịch còn hạn chế; y tế dự phòng, y tế cơ sở chưa đáp ứng được nhu cầu của xã hội và người dân</a:t>
              </a:r>
              <a:endParaRPr lang="id-ID" sz="1500" dirty="0">
                <a:solidFill>
                  <a:srgbClr val="404040"/>
                </a:solidFill>
                <a:latin typeface="Arial" panose="020B0604020202020204" pitchFamily="34" charset="0"/>
                <a:cs typeface="Arial" panose="020B0604020202020204" pitchFamily="34" charset="0"/>
              </a:endParaRPr>
            </a:p>
          </p:txBody>
        </p:sp>
        <p:sp>
          <p:nvSpPr>
            <p:cNvPr id="49" name="Rectangle 48"/>
            <p:cNvSpPr/>
            <p:nvPr/>
          </p:nvSpPr>
          <p:spPr>
            <a:xfrm>
              <a:off x="448573" y="2163661"/>
              <a:ext cx="3636873" cy="2031325"/>
            </a:xfrm>
            <a:prstGeom prst="rect">
              <a:avLst/>
            </a:prstGeom>
          </p:spPr>
          <p:txBody>
            <a:bodyPr wrap="square">
              <a:spAutoFit/>
            </a:bodyPr>
            <a:lstStyle/>
            <a:p>
              <a:pPr algn="just">
                <a:defRPr/>
              </a:pPr>
              <a:r>
                <a:rPr lang="sq-AL" dirty="0">
                  <a:latin typeface="Arial" panose="020B0604020202020204" pitchFamily="34" charset="0"/>
                  <a:cs typeface="Arial" panose="020B0604020202020204" pitchFamily="34" charset="0"/>
                </a:rPr>
                <a:t>Tình trạng ô nhiễm môi trường, biến đổi khí hậu, thiên tai, lụt bão; đô thị hóa và di dân và các thói quen cá nhân, vệ sinh an toàn thực phẩm không đảm bảo là điều kiện thuận lợi để dịch bệnh xuất hiện và lây lan</a:t>
              </a:r>
              <a:endParaRPr lang="id-ID" sz="1500" dirty="0">
                <a:solidFill>
                  <a:srgbClr val="404040"/>
                </a:solidFill>
                <a:latin typeface="Arial" panose="020B0604020202020204" pitchFamily="34" charset="0"/>
                <a:cs typeface="Arial" panose="020B0604020202020204" pitchFamily="34" charset="0"/>
              </a:endParaRPr>
            </a:p>
          </p:txBody>
        </p:sp>
      </p:grpSp>
      <p:sp>
        <p:nvSpPr>
          <p:cNvPr id="56" name="Title 30">
            <a:extLst>
              <a:ext uri="{FF2B5EF4-FFF2-40B4-BE49-F238E27FC236}">
                <a16:creationId xmlns:a16="http://schemas.microsoft.com/office/drawing/2014/main" id="{5F72EE12-CA9F-3454-DCF7-2C347636C322}"/>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Nguyên</a:t>
            </a:r>
            <a:r>
              <a:rPr lang="en-US" sz="3600" b="1" dirty="0">
                <a:latin typeface="Arial" charset="0"/>
                <a:ea typeface="Arial" charset="0"/>
                <a:cs typeface="Arial" charset="0"/>
              </a:rPr>
              <a:t> </a:t>
            </a:r>
            <a:r>
              <a:rPr lang="en-US" sz="3600" b="1" dirty="0" err="1">
                <a:latin typeface="Arial" charset="0"/>
                <a:ea typeface="Arial" charset="0"/>
                <a:cs typeface="Arial" charset="0"/>
              </a:rPr>
              <a:t>nhân</a:t>
            </a:r>
            <a:endParaRPr lang="id-ID" sz="3600" b="1" dirty="0">
              <a:latin typeface="Arial" charset="0"/>
              <a:ea typeface="Arial" charset="0"/>
              <a:cs typeface="Arial" charset="0"/>
            </a:endParaRPr>
          </a:p>
        </p:txBody>
      </p:sp>
      <p:pic>
        <p:nvPicPr>
          <p:cNvPr id="57" name="Picture 56">
            <a:extLst>
              <a:ext uri="{FF2B5EF4-FFF2-40B4-BE49-F238E27FC236}">
                <a16:creationId xmlns:a16="http://schemas.microsoft.com/office/drawing/2014/main" id="{8AC97A93-E04C-AC47-5B01-32FFBD3C8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Tree>
    <p:extLst>
      <p:ext uri="{BB962C8B-B14F-4D97-AF65-F5344CB8AC3E}">
        <p14:creationId xmlns:p14="http://schemas.microsoft.com/office/powerpoint/2010/main" val="103629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p:cNvSpPr/>
          <p:nvPr/>
        </p:nvSpPr>
        <p:spPr>
          <a:xfrm>
            <a:off x="3178630" y="6332148"/>
            <a:ext cx="972457" cy="52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 name="Rectangle 4"/>
          <p:cNvSpPr/>
          <p:nvPr/>
        </p:nvSpPr>
        <p:spPr>
          <a:xfrm>
            <a:off x="4151088" y="6094666"/>
            <a:ext cx="972457" cy="76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6" name="Rectangle 5"/>
          <p:cNvSpPr/>
          <p:nvPr/>
        </p:nvSpPr>
        <p:spPr>
          <a:xfrm>
            <a:off x="5123545" y="5936345"/>
            <a:ext cx="972457" cy="92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Rectangle 6"/>
          <p:cNvSpPr/>
          <p:nvPr/>
        </p:nvSpPr>
        <p:spPr>
          <a:xfrm>
            <a:off x="6096001" y="6094666"/>
            <a:ext cx="972457" cy="76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 name="Rectangle 7"/>
          <p:cNvSpPr/>
          <p:nvPr/>
        </p:nvSpPr>
        <p:spPr>
          <a:xfrm>
            <a:off x="7068458" y="6442407"/>
            <a:ext cx="972457" cy="4155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 name="Rectangle 8"/>
          <p:cNvSpPr/>
          <p:nvPr/>
        </p:nvSpPr>
        <p:spPr>
          <a:xfrm>
            <a:off x="8040916" y="6564417"/>
            <a:ext cx="972457" cy="2935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169" y="128528"/>
            <a:ext cx="1385659" cy="1383998"/>
          </a:xfrm>
          <a:prstGeom prst="rect">
            <a:avLst/>
          </a:prstGeom>
        </p:spPr>
      </p:pic>
      <p:sp>
        <p:nvSpPr>
          <p:cNvPr id="19" name="Rectangle 18"/>
          <p:cNvSpPr/>
          <p:nvPr/>
        </p:nvSpPr>
        <p:spPr>
          <a:xfrm>
            <a:off x="1" y="2745706"/>
            <a:ext cx="12191999" cy="595356"/>
          </a:xfrm>
          <a:prstGeom prst="rect">
            <a:avLst/>
          </a:prstGeom>
        </p:spPr>
        <p:txBody>
          <a:bodyPr wrap="square">
            <a:spAutoFit/>
          </a:bodyPr>
          <a:lstStyle/>
          <a:p>
            <a:pPr algn="ctr" defTabSz="914377">
              <a:lnSpc>
                <a:spcPct val="120000"/>
              </a:lnSpc>
              <a:spcBef>
                <a:spcPct val="0"/>
              </a:spcBef>
            </a:pPr>
            <a:r>
              <a:rPr lang="en-US" sz="3000" b="1" dirty="0">
                <a:solidFill>
                  <a:schemeClr val="bg1"/>
                </a:solidFill>
                <a:latin typeface="Arial" charset="0"/>
                <a:ea typeface="Arial" charset="0"/>
                <a:cs typeface="Arial" charset="0"/>
              </a:rPr>
              <a:t>KẾ HOẠCH PHÒNG, CHỐNG DỊCH BỆNH TRUYỀN NHIỄM 2024</a:t>
            </a:r>
          </a:p>
        </p:txBody>
      </p:sp>
    </p:spTree>
    <p:extLst>
      <p:ext uri="{BB962C8B-B14F-4D97-AF65-F5344CB8AC3E}">
        <p14:creationId xmlns:p14="http://schemas.microsoft.com/office/powerpoint/2010/main" val="60400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28030" y="1178464"/>
            <a:ext cx="11493676" cy="4800600"/>
          </a:xfrm>
        </p:spPr>
        <p:txBody>
          <a:bodyPr/>
          <a:lstStyle/>
          <a:p>
            <a:pPr marL="0" indent="0" algn="just">
              <a:lnSpc>
                <a:spcPct val="100000"/>
              </a:lnSpc>
              <a:spcBef>
                <a:spcPts val="600"/>
              </a:spcBef>
              <a:spcAft>
                <a:spcPts val="600"/>
              </a:spcAft>
              <a:buNone/>
            </a:pPr>
            <a:r>
              <a:rPr lang="pt-BR" sz="2100" b="1" i="1" dirty="0">
                <a:effectLst/>
                <a:latin typeface="Arial" panose="020B0604020202020204" pitchFamily="34" charset="0"/>
                <a:ea typeface="Times New Roman" panose="02020603050405020304" pitchFamily="18" charset="0"/>
                <a:cs typeface="Arial" panose="020B0604020202020204" pitchFamily="34" charset="0"/>
              </a:rPr>
              <a:t>Tình hình dịch bệnh truyền nhiễm vẫn diễn biến khó lường, chưa ổn định</a:t>
            </a:r>
          </a:p>
          <a:p>
            <a:pPr marL="228594" lvl="1" algn="just">
              <a:lnSpc>
                <a:spcPct val="100000"/>
              </a:lnSpc>
              <a:spcBef>
                <a:spcPts val="600"/>
              </a:spcBef>
              <a:spcAft>
                <a:spcPts val="600"/>
              </a:spcAft>
            </a:pPr>
            <a:r>
              <a:rPr lang="pt-BR" sz="2100" dirty="0">
                <a:latin typeface="Arial" panose="020B0604020202020204" pitchFamily="34" charset="0"/>
                <a:cs typeface="Arial" panose="020B0604020202020204" pitchFamily="34" charset="0"/>
              </a:rPr>
              <a:t>Bối cảnh toàn cầu hóa phát triển, </a:t>
            </a:r>
            <a:r>
              <a:rPr lang="en-US" sz="2100" dirty="0" err="1">
                <a:latin typeface="Arial" panose="020B0604020202020204" pitchFamily="34" charset="0"/>
                <a:cs typeface="Arial" panose="020B0604020202020204" pitchFamily="34" charset="0"/>
              </a:rPr>
              <a:t>giao</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thương</a:t>
            </a:r>
            <a:r>
              <a:rPr lang="en-US" sz="2100" dirty="0">
                <a:latin typeface="Arial" panose="020B0604020202020204" pitchFamily="34" charset="0"/>
                <a:cs typeface="Arial" panose="020B0604020202020204" pitchFamily="34" charset="0"/>
              </a:rPr>
              <a:t>, du </a:t>
            </a:r>
            <a:r>
              <a:rPr lang="en-US" sz="2100" dirty="0" err="1">
                <a:latin typeface="Arial" panose="020B0604020202020204" pitchFamily="34" charset="0"/>
                <a:cs typeface="Arial" panose="020B0604020202020204" pitchFamily="34" charset="0"/>
              </a:rPr>
              <a:t>lịch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tăng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cao</a:t>
            </a:r>
            <a:endParaRPr lang="pt-BR" sz="21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00000"/>
              </a:lnSpc>
              <a:spcBef>
                <a:spcPts val="600"/>
              </a:spcBef>
              <a:spcAft>
                <a:spcPts val="600"/>
              </a:spcAft>
            </a:pPr>
            <a:r>
              <a:rPr lang="pt-BR" sz="2100" dirty="0">
                <a:latin typeface="Arial" panose="020B0604020202020204" pitchFamily="34" charset="0"/>
                <a:ea typeface="Times New Roman" panose="02020603050405020304" pitchFamily="18" charset="0"/>
                <a:cs typeface="Arial" panose="020B0604020202020204" pitchFamily="34" charset="0"/>
              </a:rPr>
              <a:t>Gia tăng nguy cơ xuất hiện, lây lan các biến thể mới, các bệnh nguy hiểm mới nổi. </a:t>
            </a:r>
          </a:p>
          <a:p>
            <a:pPr lvl="1" algn="just">
              <a:lnSpc>
                <a:spcPct val="100000"/>
              </a:lnSpc>
              <a:spcBef>
                <a:spcPts val="600"/>
              </a:spcBef>
              <a:spcAft>
                <a:spcPts val="600"/>
              </a:spcAft>
            </a:pPr>
            <a:r>
              <a:rPr lang="pt-BR" sz="2100" dirty="0">
                <a:effectLst/>
                <a:latin typeface="Arial" panose="020B0604020202020204" pitchFamily="34" charset="0"/>
                <a:ea typeface="Times New Roman" panose="02020603050405020304" pitchFamily="18" charset="0"/>
                <a:cs typeface="Arial" panose="020B0604020202020204" pitchFamily="34" charset="0"/>
              </a:rPr>
              <a:t>C</a:t>
            </a:r>
            <a:r>
              <a:rPr lang="pt-BR" sz="2100" spc="-20" dirty="0">
                <a:effectLst/>
                <a:latin typeface="Arial" panose="020B0604020202020204" pitchFamily="34" charset="0"/>
                <a:ea typeface="Times New Roman" panose="02020603050405020304" pitchFamily="18" charset="0"/>
                <a:cs typeface="Arial" panose="020B0604020202020204" pitchFamily="34" charset="0"/>
              </a:rPr>
              <a:t>ác tác nhân gây bệnh, các chủng vi rút cúm liên tục biến đổi</a:t>
            </a:r>
            <a:r>
              <a:rPr lang="pt-BR" sz="2100" dirty="0">
                <a:effectLst/>
                <a:latin typeface="Arial" panose="020B0604020202020204" pitchFamily="34" charset="0"/>
                <a:ea typeface="Times New Roman" panose="02020603050405020304" pitchFamily="18" charset="0"/>
                <a:cs typeface="Arial" panose="020B0604020202020204" pitchFamily="34" charset="0"/>
              </a:rPr>
              <a:t>, </a:t>
            </a:r>
            <a:r>
              <a:rPr lang="pt-BR" sz="2100" spc="-20" dirty="0">
                <a:effectLst/>
                <a:latin typeface="Arial" panose="020B0604020202020204" pitchFamily="34" charset="0"/>
                <a:ea typeface="Times New Roman" panose="02020603050405020304" pitchFamily="18" charset="0"/>
                <a:cs typeface="Arial" panose="020B0604020202020204" pitchFamily="34" charset="0"/>
              </a:rPr>
              <a:t>tiềm ẩn nguy cơ đại dịch.</a:t>
            </a:r>
          </a:p>
          <a:p>
            <a:pPr marL="228594" lvl="1" algn="just">
              <a:lnSpc>
                <a:spcPct val="100000"/>
              </a:lnSpc>
              <a:spcBef>
                <a:spcPts val="600"/>
              </a:spcBef>
              <a:spcAft>
                <a:spcPts val="600"/>
              </a:spcAft>
            </a:pPr>
            <a:r>
              <a:rPr lang="pt-BR" sz="2100" dirty="0">
                <a:latin typeface="Arial" panose="020B0604020202020204" pitchFamily="34" charset="0"/>
                <a:cs typeface="Arial" panose="020B0604020202020204" pitchFamily="34" charset="0"/>
              </a:rPr>
              <a:t>Việt Nam nằm trong khu vực nhiệt đới, gió mùa, nóng ấm, mưa nhiều, </a:t>
            </a:r>
            <a:r>
              <a:rPr lang="en-US" sz="2100" dirty="0" err="1">
                <a:latin typeface="Arial" panose="020B0604020202020204" pitchFamily="34" charset="0"/>
                <a:cs typeface="Arial" panose="020B0604020202020204" pitchFamily="34" charset="0"/>
              </a:rPr>
              <a:t>thời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tiết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thay</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đổi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bất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thường</a:t>
            </a:r>
            <a:r>
              <a:rPr lang="pt-BR" sz="2100" dirty="0">
                <a:latin typeface="Arial" panose="020B0604020202020204" pitchFamily="34" charset="0"/>
                <a:cs typeface="Arial" panose="020B0604020202020204" pitchFamily="34" charset="0"/>
              </a:rPr>
              <a:t>, nguy cơ lây lan các dịch bệnh lưu hành như tay chân miệng, sốt xuất huyết... rất lớn</a:t>
            </a:r>
          </a:p>
          <a:p>
            <a:pPr marL="228594" lvl="1" algn="just">
              <a:lnSpc>
                <a:spcPct val="100000"/>
              </a:lnSpc>
              <a:spcBef>
                <a:spcPts val="600"/>
              </a:spcBef>
              <a:spcAft>
                <a:spcPts val="600"/>
              </a:spcAft>
            </a:pPr>
            <a:r>
              <a:rPr lang="en-US" sz="2100" dirty="0" err="1">
                <a:latin typeface="Arial" panose="020B0604020202020204" pitchFamily="34" charset="0"/>
                <a:cs typeface="Arial" panose="020B0604020202020204" pitchFamily="34" charset="0"/>
              </a:rPr>
              <a:t>Tỷ</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lệ</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tiêm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chủng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mở</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rộng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chưa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đạt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như</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mong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muốn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số</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chưa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tiêm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chủng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cao</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khả</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năng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miễn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dịch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giảm</a:t>
            </a:r>
            <a:r>
              <a:rPr lang="en-US" sz="2100" dirty="0">
                <a:latin typeface="Arial" panose="020B0604020202020204" pitchFamily="34" charset="0"/>
                <a:cs typeface="Arial" panose="020B0604020202020204" pitchFamily="34" charset="0"/>
              </a:rPr>
              <a:t>, c</a:t>
            </a:r>
            <a:r>
              <a:rPr lang="pt-BR" sz="2100" dirty="0">
                <a:latin typeface="Arial" panose="020B0604020202020204" pitchFamily="34" charset="0"/>
                <a:cs typeface="Arial" panose="020B0604020202020204" pitchFamily="34" charset="0"/>
              </a:rPr>
              <a:t>ác bệnh truyền nhiễm dự phòng bằng vắc xin cũng có nguy cơ gia tăng số mắc.</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Nhận</a:t>
            </a:r>
            <a:r>
              <a:rPr lang="en-US" sz="3600" b="1" dirty="0">
                <a:latin typeface="Arial" charset="0"/>
                <a:ea typeface="Arial" charset="0"/>
                <a:cs typeface="Arial" charset="0"/>
              </a:rPr>
              <a:t> </a:t>
            </a:r>
            <a:r>
              <a:rPr lang="en-US" sz="3600" b="1" dirty="0" err="1">
                <a:latin typeface="Arial" charset="0"/>
                <a:ea typeface="Arial" charset="0"/>
                <a:cs typeface="Arial" charset="0"/>
              </a:rPr>
              <a:t>định</a:t>
            </a:r>
            <a:r>
              <a:rPr lang="en-US" sz="3600" b="1" dirty="0">
                <a:latin typeface="Arial" charset="0"/>
                <a:ea typeface="Arial" charset="0"/>
                <a:cs typeface="Arial" charset="0"/>
              </a:rPr>
              <a:t> </a:t>
            </a:r>
            <a:r>
              <a:rPr lang="en-US" sz="3600" b="1" dirty="0" err="1">
                <a:latin typeface="Arial" charset="0"/>
                <a:ea typeface="Arial" charset="0"/>
                <a:cs typeface="Arial" charset="0"/>
              </a:rPr>
              <a:t>tình</a:t>
            </a:r>
            <a:r>
              <a:rPr lang="en-US" sz="3600" b="1" dirty="0">
                <a:latin typeface="Arial" charset="0"/>
                <a:ea typeface="Arial" charset="0"/>
                <a:cs typeface="Arial" charset="0"/>
              </a:rPr>
              <a:t> </a:t>
            </a:r>
            <a:r>
              <a:rPr lang="en-US" sz="3600" b="1" dirty="0" err="1">
                <a:latin typeface="Arial" charset="0"/>
                <a:ea typeface="Arial" charset="0"/>
                <a:cs typeface="Arial" charset="0"/>
              </a:rPr>
              <a:t>hình</a:t>
            </a:r>
            <a:r>
              <a:rPr lang="en-US" sz="3600" b="1" dirty="0">
                <a:latin typeface="Arial" charset="0"/>
                <a:ea typeface="Arial" charset="0"/>
                <a:cs typeface="Arial" charset="0"/>
              </a:rPr>
              <a:t> </a:t>
            </a:r>
            <a:r>
              <a:rPr lang="en-US" sz="3600" b="1" dirty="0" err="1">
                <a:latin typeface="Arial" charset="0"/>
                <a:ea typeface="Arial" charset="0"/>
                <a:cs typeface="Arial" charset="0"/>
              </a:rPr>
              <a:t>dịch</a:t>
            </a:r>
            <a:endParaRPr lang="id-ID" sz="3600" b="1" dirty="0">
              <a:latin typeface="Arial" charset="0"/>
              <a:ea typeface="Arial" charset="0"/>
              <a:cs typeface="Arial" charset="0"/>
            </a:endParaRPr>
          </a:p>
        </p:txBody>
      </p:sp>
    </p:spTree>
    <p:extLst>
      <p:ext uri="{BB962C8B-B14F-4D97-AF65-F5344CB8AC3E}">
        <p14:creationId xmlns:p14="http://schemas.microsoft.com/office/powerpoint/2010/main" val="163887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2862581"/>
            <a:ext cx="5175849" cy="3877286"/>
            <a:chOff x="1088267" y="2121855"/>
            <a:chExt cx="5439882" cy="4183488"/>
          </a:xfrm>
        </p:grpSpPr>
        <p:sp>
          <p:nvSpPr>
            <p:cNvPr id="9" name="Freeform 54"/>
            <p:cNvSpPr>
              <a:spLocks/>
            </p:cNvSpPr>
            <p:nvPr/>
          </p:nvSpPr>
          <p:spPr bwMode="auto">
            <a:xfrm>
              <a:off x="2716372" y="2297069"/>
              <a:ext cx="1393977" cy="1404782"/>
            </a:xfrm>
            <a:custGeom>
              <a:avLst/>
              <a:gdLst>
                <a:gd name="T0" fmla="*/ 0 w 163"/>
                <a:gd name="T1" fmla="*/ 0 h 164"/>
                <a:gd name="T2" fmla="*/ 45 w 163"/>
                <a:gd name="T3" fmla="*/ 164 h 164"/>
                <a:gd name="T4" fmla="*/ 96 w 163"/>
                <a:gd name="T5" fmla="*/ 71 h 164"/>
                <a:gd name="T6" fmla="*/ 163 w 163"/>
                <a:gd name="T7" fmla="*/ 0 h 164"/>
                <a:gd name="T8" fmla="*/ 0 w 163"/>
                <a:gd name="T9" fmla="*/ 0 h 164"/>
              </a:gdLst>
              <a:ahLst/>
              <a:cxnLst>
                <a:cxn ang="0">
                  <a:pos x="T0" y="T1"/>
                </a:cxn>
                <a:cxn ang="0">
                  <a:pos x="T2" y="T3"/>
                </a:cxn>
                <a:cxn ang="0">
                  <a:pos x="T4" y="T5"/>
                </a:cxn>
                <a:cxn ang="0">
                  <a:pos x="T6" y="T7"/>
                </a:cxn>
                <a:cxn ang="0">
                  <a:pos x="T8" y="T9"/>
                </a:cxn>
              </a:cxnLst>
              <a:rect l="0" t="0" r="r" b="b"/>
              <a:pathLst>
                <a:path w="163" h="164">
                  <a:moveTo>
                    <a:pt x="0" y="0"/>
                  </a:moveTo>
                  <a:cubicBezTo>
                    <a:pt x="45" y="164"/>
                    <a:pt x="45" y="164"/>
                    <a:pt x="45" y="164"/>
                  </a:cubicBezTo>
                  <a:cubicBezTo>
                    <a:pt x="52" y="145"/>
                    <a:pt x="87" y="87"/>
                    <a:pt x="96" y="71"/>
                  </a:cubicBezTo>
                  <a:cubicBezTo>
                    <a:pt x="126" y="16"/>
                    <a:pt x="163" y="0"/>
                    <a:pt x="163" y="0"/>
                  </a:cubicBezTo>
                  <a:cubicBezTo>
                    <a:pt x="0" y="0"/>
                    <a:pt x="0" y="0"/>
                    <a:pt x="0"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4"/>
            <p:cNvSpPr/>
            <p:nvPr/>
          </p:nvSpPr>
          <p:spPr>
            <a:xfrm>
              <a:off x="1920328" y="2836613"/>
              <a:ext cx="3367082" cy="1107192"/>
            </a:xfrm>
            <a:custGeom>
              <a:avLst/>
              <a:gdLst>
                <a:gd name="connsiteX0" fmla="*/ 627128 w 3918640"/>
                <a:gd name="connsiteY0" fmla="*/ 0 h 1274382"/>
                <a:gd name="connsiteX1" fmla="*/ 2311115 w 3918640"/>
                <a:gd name="connsiteY1" fmla="*/ 0 h 1274382"/>
                <a:gd name="connsiteX2" fmla="*/ 2343852 w 3918640"/>
                <a:gd name="connsiteY2" fmla="*/ 0 h 1274382"/>
                <a:gd name="connsiteX3" fmla="*/ 2510711 w 3918640"/>
                <a:gd name="connsiteY3" fmla="*/ 0 h 1274382"/>
                <a:gd name="connsiteX4" fmla="*/ 2689091 w 3918640"/>
                <a:gd name="connsiteY4" fmla="*/ 0 h 1274382"/>
                <a:gd name="connsiteX5" fmla="*/ 2839532 w 3918640"/>
                <a:gd name="connsiteY5" fmla="*/ 0 h 1274382"/>
                <a:gd name="connsiteX6" fmla="*/ 2955313 w 3918640"/>
                <a:gd name="connsiteY6" fmla="*/ 0 h 1274382"/>
                <a:gd name="connsiteX7" fmla="*/ 3029711 w 3918640"/>
                <a:gd name="connsiteY7" fmla="*/ 0 h 1274382"/>
                <a:gd name="connsiteX8" fmla="*/ 3056004 w 3918640"/>
                <a:gd name="connsiteY8" fmla="*/ 0 h 1274382"/>
                <a:gd name="connsiteX9" fmla="*/ 3918640 w 3918640"/>
                <a:gd name="connsiteY9" fmla="*/ 0 h 1274382"/>
                <a:gd name="connsiteX10" fmla="*/ 3918640 w 3918640"/>
                <a:gd name="connsiteY10" fmla="*/ 817544 h 1274382"/>
                <a:gd name="connsiteX11" fmla="*/ 2343852 w 3918640"/>
                <a:gd name="connsiteY11" fmla="*/ 817544 h 1274382"/>
                <a:gd name="connsiteX12" fmla="*/ 2343852 w 3918640"/>
                <a:gd name="connsiteY12" fmla="*/ 805669 h 1274382"/>
                <a:gd name="connsiteX13" fmla="*/ 2259651 w 3918640"/>
                <a:gd name="connsiteY13" fmla="*/ 975699 h 1274382"/>
                <a:gd name="connsiteX14" fmla="*/ 0 w 3918640"/>
                <a:gd name="connsiteY14" fmla="*/ 1274382 h 1274382"/>
                <a:gd name="connsiteX15" fmla="*/ 507675 w 3918640"/>
                <a:gd name="connsiteY15" fmla="*/ 59737 h 1274382"/>
                <a:gd name="connsiteX16" fmla="*/ 627128 w 3918640"/>
                <a:gd name="connsiteY16" fmla="*/ 0 h 12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56"/>
            <p:cNvSpPr>
              <a:spLocks/>
            </p:cNvSpPr>
            <p:nvPr/>
          </p:nvSpPr>
          <p:spPr bwMode="auto">
            <a:xfrm>
              <a:off x="1498895" y="3539086"/>
              <a:ext cx="3425508" cy="1087805"/>
            </a:xfrm>
            <a:custGeom>
              <a:avLst/>
              <a:gdLst>
                <a:gd name="T0" fmla="*/ 51 w 400"/>
                <a:gd name="T1" fmla="*/ 6 h 127"/>
                <a:gd name="T2" fmla="*/ 0 w 400"/>
                <a:gd name="T3" fmla="*/ 127 h 127"/>
                <a:gd name="T4" fmla="*/ 320 w 400"/>
                <a:gd name="T5" fmla="*/ 98 h 127"/>
                <a:gd name="T6" fmla="*/ 400 w 400"/>
                <a:gd name="T7" fmla="*/ 0 h 127"/>
                <a:gd name="T8" fmla="*/ 63 w 400"/>
                <a:gd name="T9" fmla="*/ 0 h 127"/>
                <a:gd name="T10" fmla="*/ 51 w 400"/>
                <a:gd name="T11" fmla="*/ 6 h 127"/>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6"/>
            <p:cNvSpPr>
              <a:spLocks/>
            </p:cNvSpPr>
            <p:nvPr/>
          </p:nvSpPr>
          <p:spPr bwMode="auto">
            <a:xfrm>
              <a:off x="1088267" y="4238514"/>
              <a:ext cx="4761516" cy="1187052"/>
            </a:xfrm>
            <a:custGeom>
              <a:avLst/>
              <a:gdLst>
                <a:gd name="connsiteX0" fmla="*/ 4015982 w 5541497"/>
                <a:gd name="connsiteY0" fmla="*/ 0 h 1287474"/>
                <a:gd name="connsiteX1" fmla="*/ 5541497 w 5541497"/>
                <a:gd name="connsiteY1" fmla="*/ 0 h 1287474"/>
                <a:gd name="connsiteX2" fmla="*/ 5541497 w 5541497"/>
                <a:gd name="connsiteY2" fmla="*/ 809583 h 1287474"/>
                <a:gd name="connsiteX3" fmla="*/ 4162274 w 5541497"/>
                <a:gd name="connsiteY3" fmla="*/ 809583 h 1287474"/>
                <a:gd name="connsiteX4" fmla="*/ 4074241 w 5541497"/>
                <a:gd name="connsiteY4" fmla="*/ 987809 h 1287474"/>
                <a:gd name="connsiteX5" fmla="*/ 0 w 5541497"/>
                <a:gd name="connsiteY5" fmla="*/ 1287474 h 1287474"/>
                <a:gd name="connsiteX6" fmla="*/ 508035 w 5541497"/>
                <a:gd name="connsiteY6" fmla="*/ 68834 h 1287474"/>
                <a:gd name="connsiteX7" fmla="*/ 627573 w 5541497"/>
                <a:gd name="connsiteY7" fmla="*/ 8901 h 1287474"/>
                <a:gd name="connsiteX8" fmla="*/ 3904986 w 5541497"/>
                <a:gd name="connsiteY8" fmla="*/ 8901 h 1287474"/>
                <a:gd name="connsiteX9" fmla="*/ 4015982 w 5541497"/>
                <a:gd name="connsiteY9" fmla="*/ 8901 h 12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14" name="Freeform 60"/>
            <p:cNvSpPr>
              <a:spLocks/>
            </p:cNvSpPr>
            <p:nvPr/>
          </p:nvSpPr>
          <p:spPr bwMode="auto">
            <a:xfrm>
              <a:off x="3307101" y="3571422"/>
              <a:ext cx="1606494"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8"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62"/>
            <p:cNvSpPr>
              <a:spLocks/>
            </p:cNvSpPr>
            <p:nvPr/>
          </p:nvSpPr>
          <p:spPr bwMode="auto">
            <a:xfrm>
              <a:off x="3980675" y="4969000"/>
              <a:ext cx="1610097"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7"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63"/>
            <p:cNvSpPr>
              <a:spLocks/>
            </p:cNvSpPr>
            <p:nvPr/>
          </p:nvSpPr>
          <p:spPr bwMode="auto">
            <a:xfrm>
              <a:off x="2716372" y="2314321"/>
              <a:ext cx="1393977" cy="0"/>
            </a:xfrm>
            <a:custGeom>
              <a:avLst/>
              <a:gdLst>
                <a:gd name="T0" fmla="*/ 162 w 163"/>
                <a:gd name="T1" fmla="*/ 163 w 163"/>
                <a:gd name="T2" fmla="*/ 0 w 163"/>
                <a:gd name="T3" fmla="*/ 0 w 163"/>
                <a:gd name="T4" fmla="*/ 162 w 163"/>
              </a:gdLst>
              <a:ahLst/>
              <a:cxnLst>
                <a:cxn ang="0">
                  <a:pos x="T0" y="0"/>
                </a:cxn>
                <a:cxn ang="0">
                  <a:pos x="T1" y="0"/>
                </a:cxn>
                <a:cxn ang="0">
                  <a:pos x="T2" y="0"/>
                </a:cxn>
                <a:cxn ang="0">
                  <a:pos x="T3" y="0"/>
                </a:cxn>
                <a:cxn ang="0">
                  <a:pos x="T4" y="0"/>
                </a:cxn>
              </a:cxnLst>
              <a:rect l="0" t="0" r="r" b="b"/>
              <a:pathLst>
                <a:path w="163">
                  <a:moveTo>
                    <a:pt x="162" y="0"/>
                  </a:moveTo>
                  <a:cubicBezTo>
                    <a:pt x="163" y="0"/>
                    <a:pt x="163" y="0"/>
                    <a:pt x="163" y="0"/>
                  </a:cubicBezTo>
                  <a:cubicBezTo>
                    <a:pt x="0" y="0"/>
                    <a:pt x="0" y="0"/>
                    <a:pt x="0" y="0"/>
                  </a:cubicBezTo>
                  <a:cubicBezTo>
                    <a:pt x="0" y="0"/>
                    <a:pt x="0" y="0"/>
                    <a:pt x="0" y="0"/>
                  </a:cubicBezTo>
                  <a:lnTo>
                    <a:pt x="162" y="0"/>
                  </a:lnTo>
                  <a:close/>
                </a:path>
              </a:pathLst>
            </a:custGeom>
            <a:solidFill>
              <a:srgbClr val="91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Oval 18"/>
            <p:cNvSpPr/>
            <p:nvPr/>
          </p:nvSpPr>
          <p:spPr>
            <a:xfrm>
              <a:off x="3520474" y="2121855"/>
              <a:ext cx="957279" cy="957279"/>
            </a:xfrm>
            <a:prstGeom prst="ellipse">
              <a:avLst/>
            </a:prstGeom>
            <a:solidFill>
              <a:schemeClr val="bg1"/>
            </a:solidFill>
            <a:ln w="920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19"/>
            <p:cNvSpPr/>
            <p:nvPr/>
          </p:nvSpPr>
          <p:spPr>
            <a:xfrm>
              <a:off x="4995948" y="2731054"/>
              <a:ext cx="957279" cy="957279"/>
            </a:xfrm>
            <a:prstGeom prst="ellipse">
              <a:avLst/>
            </a:prstGeom>
            <a:solidFill>
              <a:schemeClr val="bg1"/>
            </a:solidFill>
            <a:ln w="920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p:cNvSpPr/>
            <p:nvPr/>
          </p:nvSpPr>
          <p:spPr>
            <a:xfrm>
              <a:off x="4153572" y="3426904"/>
              <a:ext cx="957279" cy="957279"/>
            </a:xfrm>
            <a:prstGeom prst="ellipse">
              <a:avLst/>
            </a:prstGeom>
            <a:solidFill>
              <a:schemeClr val="bg1"/>
            </a:solidFill>
            <a:ln w="920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21"/>
            <p:cNvSpPr/>
            <p:nvPr/>
          </p:nvSpPr>
          <p:spPr>
            <a:xfrm>
              <a:off x="5570870" y="4133382"/>
              <a:ext cx="957279" cy="957279"/>
            </a:xfrm>
            <a:prstGeom prst="ellipse">
              <a:avLst/>
            </a:prstGeom>
            <a:solidFill>
              <a:schemeClr val="bg1"/>
            </a:solidFill>
            <a:ln w="920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reeform 64"/>
            <p:cNvSpPr>
              <a:spLocks/>
            </p:cNvSpPr>
            <p:nvPr/>
          </p:nvSpPr>
          <p:spPr bwMode="auto">
            <a:xfrm>
              <a:off x="2168867" y="2294890"/>
              <a:ext cx="2240447" cy="3821727"/>
            </a:xfrm>
            <a:custGeom>
              <a:avLst/>
              <a:gdLst>
                <a:gd name="T0" fmla="*/ 262 w 262"/>
                <a:gd name="T1" fmla="*/ 405 h 446"/>
                <a:gd name="T2" fmla="*/ 64 w 262"/>
                <a:gd name="T3" fmla="*/ 0 h 446"/>
                <a:gd name="T4" fmla="*/ 26 w 262"/>
                <a:gd name="T5" fmla="*/ 78 h 446"/>
                <a:gd name="T6" fmla="*/ 207 w 262"/>
                <a:gd name="T7" fmla="*/ 446 h 446"/>
                <a:gd name="T8" fmla="*/ 262 w 262"/>
                <a:gd name="T9" fmla="*/ 406 h 446"/>
                <a:gd name="T10" fmla="*/ 262 w 262"/>
                <a:gd name="T11" fmla="*/ 406 h 446"/>
                <a:gd name="T12" fmla="*/ 262 w 262"/>
                <a:gd name="T13" fmla="*/ 406 h 446"/>
                <a:gd name="T14" fmla="*/ 262 w 262"/>
                <a:gd name="T15" fmla="*/ 405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46">
                  <a:moveTo>
                    <a:pt x="262" y="405"/>
                  </a:moveTo>
                  <a:cubicBezTo>
                    <a:pt x="64" y="0"/>
                    <a:pt x="64" y="0"/>
                    <a:pt x="64" y="0"/>
                  </a:cubicBezTo>
                  <a:cubicBezTo>
                    <a:pt x="26" y="78"/>
                    <a:pt x="26" y="78"/>
                    <a:pt x="26" y="78"/>
                  </a:cubicBezTo>
                  <a:cubicBezTo>
                    <a:pt x="17" y="96"/>
                    <a:pt x="0" y="151"/>
                    <a:pt x="207" y="446"/>
                  </a:cubicBezTo>
                  <a:cubicBezTo>
                    <a:pt x="240" y="434"/>
                    <a:pt x="261" y="419"/>
                    <a:pt x="262" y="406"/>
                  </a:cubicBezTo>
                  <a:cubicBezTo>
                    <a:pt x="262" y="406"/>
                    <a:pt x="262" y="406"/>
                    <a:pt x="262" y="406"/>
                  </a:cubicBezTo>
                  <a:cubicBezTo>
                    <a:pt x="262" y="406"/>
                    <a:pt x="262" y="406"/>
                    <a:pt x="262" y="406"/>
                  </a:cubicBezTo>
                  <a:cubicBezTo>
                    <a:pt x="262" y="406"/>
                    <a:pt x="262" y="406"/>
                    <a:pt x="262" y="40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65"/>
            <p:cNvSpPr>
              <a:spLocks/>
            </p:cNvSpPr>
            <p:nvPr/>
          </p:nvSpPr>
          <p:spPr bwMode="auto">
            <a:xfrm>
              <a:off x="1715015" y="2887041"/>
              <a:ext cx="2222438" cy="3382282"/>
            </a:xfrm>
            <a:custGeom>
              <a:avLst/>
              <a:gdLst>
                <a:gd name="T0" fmla="*/ 30 w 260"/>
                <a:gd name="T1" fmla="*/ 92 h 395"/>
                <a:gd name="T2" fmla="*/ 184 w 260"/>
                <a:gd name="T3" fmla="*/ 395 h 395"/>
                <a:gd name="T4" fmla="*/ 260 w 260"/>
                <a:gd name="T5" fmla="*/ 377 h 395"/>
                <a:gd name="T6" fmla="*/ 75 w 260"/>
                <a:gd name="T7" fmla="*/ 0 h 395"/>
                <a:gd name="T8" fmla="*/ 30 w 260"/>
                <a:gd name="T9" fmla="*/ 92 h 395"/>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6"/>
            <p:cNvSpPr>
              <a:spLocks/>
            </p:cNvSpPr>
            <p:nvPr/>
          </p:nvSpPr>
          <p:spPr bwMode="auto">
            <a:xfrm>
              <a:off x="1498895" y="3614646"/>
              <a:ext cx="1790198" cy="2690697"/>
            </a:xfrm>
            <a:custGeom>
              <a:avLst/>
              <a:gdLst>
                <a:gd name="T0" fmla="*/ 0 w 209"/>
                <a:gd name="T1" fmla="*/ 103 h 314"/>
                <a:gd name="T2" fmla="*/ 126 w 209"/>
                <a:gd name="T3" fmla="*/ 314 h 314"/>
                <a:gd name="T4" fmla="*/ 137 w 209"/>
                <a:gd name="T5" fmla="*/ 314 h 314"/>
                <a:gd name="T6" fmla="*/ 209 w 209"/>
                <a:gd name="T7" fmla="*/ 309 h 314"/>
                <a:gd name="T8" fmla="*/ 51 w 209"/>
                <a:gd name="T9" fmla="*/ 0 h 314"/>
                <a:gd name="T10" fmla="*/ 0 w 209"/>
                <a:gd name="T11" fmla="*/ 103 h 314"/>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67"/>
            <p:cNvSpPr>
              <a:spLocks/>
            </p:cNvSpPr>
            <p:nvPr/>
          </p:nvSpPr>
          <p:spPr bwMode="auto">
            <a:xfrm>
              <a:off x="1106275" y="4317036"/>
              <a:ext cx="1473222" cy="1988307"/>
            </a:xfrm>
            <a:custGeom>
              <a:avLst/>
              <a:gdLst>
                <a:gd name="T0" fmla="*/ 0 w 172"/>
                <a:gd name="T1" fmla="*/ 100 h 232"/>
                <a:gd name="T2" fmla="*/ 78 w 172"/>
                <a:gd name="T3" fmla="*/ 222 h 232"/>
                <a:gd name="T4" fmla="*/ 172 w 172"/>
                <a:gd name="T5" fmla="*/ 232 h 232"/>
                <a:gd name="T6" fmla="*/ 49 w 172"/>
                <a:gd name="T7" fmla="*/ 0 h 232"/>
                <a:gd name="T8" fmla="*/ 0 w 172"/>
                <a:gd name="T9" fmla="*/ 100 h 232"/>
              </a:gdLst>
              <a:ahLst/>
              <a:cxnLst>
                <a:cxn ang="0">
                  <a:pos x="T0" y="T1"/>
                </a:cxn>
                <a:cxn ang="0">
                  <a:pos x="T2" y="T3"/>
                </a:cxn>
                <a:cxn ang="0">
                  <a:pos x="T4" y="T5"/>
                </a:cxn>
                <a:cxn ang="0">
                  <a:pos x="T6" y="T7"/>
                </a:cxn>
                <a:cxn ang="0">
                  <a:pos x="T8" y="T9"/>
                </a:cxn>
              </a:cxnLst>
              <a:rect l="0" t="0" r="r" b="b"/>
              <a:pathLst>
                <a:path w="172" h="232">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69"/>
            <p:cNvSpPr>
              <a:spLocks/>
            </p:cNvSpPr>
            <p:nvPr/>
          </p:nvSpPr>
          <p:spPr bwMode="auto">
            <a:xfrm>
              <a:off x="2269724" y="2887041"/>
              <a:ext cx="1667729" cy="3230998"/>
            </a:xfrm>
            <a:custGeom>
              <a:avLst/>
              <a:gdLst>
                <a:gd name="T0" fmla="*/ 9 w 195"/>
                <a:gd name="T1" fmla="*/ 2 h 377"/>
                <a:gd name="T2" fmla="*/ 194 w 195"/>
                <a:gd name="T3" fmla="*/ 377 h 377"/>
                <a:gd name="T4" fmla="*/ 195 w 195"/>
                <a:gd name="T5" fmla="*/ 377 h 377"/>
                <a:gd name="T6" fmla="*/ 10 w 195"/>
                <a:gd name="T7" fmla="*/ 0 h 377"/>
                <a:gd name="T8" fmla="*/ 9 w 195"/>
                <a:gd name="T9" fmla="*/ 2 h 377"/>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70"/>
            <p:cNvSpPr>
              <a:spLocks/>
            </p:cNvSpPr>
            <p:nvPr/>
          </p:nvSpPr>
          <p:spPr bwMode="auto">
            <a:xfrm>
              <a:off x="1866299" y="3614646"/>
              <a:ext cx="1422793" cy="2654676"/>
            </a:xfrm>
            <a:custGeom>
              <a:avLst/>
              <a:gdLst>
                <a:gd name="T0" fmla="*/ 7 w 166"/>
                <a:gd name="T1" fmla="*/ 1 h 310"/>
                <a:gd name="T2" fmla="*/ 166 w 166"/>
                <a:gd name="T3" fmla="*/ 310 h 310"/>
                <a:gd name="T4" fmla="*/ 166 w 166"/>
                <a:gd name="T5" fmla="*/ 309 h 310"/>
                <a:gd name="T6" fmla="*/ 8 w 166"/>
                <a:gd name="T7" fmla="*/ 0 h 310"/>
                <a:gd name="T8" fmla="*/ 7 w 166"/>
                <a:gd name="T9" fmla="*/ 1 h 310"/>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71"/>
            <p:cNvSpPr>
              <a:spLocks/>
            </p:cNvSpPr>
            <p:nvPr/>
          </p:nvSpPr>
          <p:spPr bwMode="auto">
            <a:xfrm>
              <a:off x="1473680" y="4317036"/>
              <a:ext cx="1105817" cy="1988307"/>
            </a:xfrm>
            <a:custGeom>
              <a:avLst/>
              <a:gdLst>
                <a:gd name="T0" fmla="*/ 6 w 129"/>
                <a:gd name="T1" fmla="*/ 1 h 232"/>
                <a:gd name="T2" fmla="*/ 128 w 129"/>
                <a:gd name="T3" fmla="*/ 232 h 232"/>
                <a:gd name="T4" fmla="*/ 129 w 129"/>
                <a:gd name="T5" fmla="*/ 232 h 232"/>
                <a:gd name="T6" fmla="*/ 6 w 129"/>
                <a:gd name="T7" fmla="*/ 0 h 232"/>
                <a:gd name="T8" fmla="*/ 6 w 129"/>
                <a:gd name="T9" fmla="*/ 1 h 232"/>
              </a:gdLst>
              <a:ahLst/>
              <a:cxnLst>
                <a:cxn ang="0">
                  <a:pos x="T0" y="T1"/>
                </a:cxn>
                <a:cxn ang="0">
                  <a:pos x="T2" y="T3"/>
                </a:cxn>
                <a:cxn ang="0">
                  <a:pos x="T4" y="T5"/>
                </a:cxn>
                <a:cxn ang="0">
                  <a:pos x="T6" y="T7"/>
                </a:cxn>
                <a:cxn ang="0">
                  <a:pos x="T8" y="T9"/>
                </a:cxn>
              </a:cxnLst>
              <a:rect l="0" t="0" r="r" b="b"/>
              <a:pathLst>
                <a:path w="129" h="232">
                  <a:moveTo>
                    <a:pt x="6" y="1"/>
                  </a:moveTo>
                  <a:cubicBezTo>
                    <a:pt x="0" y="14"/>
                    <a:pt x="25" y="55"/>
                    <a:pt x="128" y="232"/>
                  </a:cubicBezTo>
                  <a:cubicBezTo>
                    <a:pt x="129" y="232"/>
                    <a:pt x="129" y="232"/>
                    <a:pt x="129" y="232"/>
                  </a:cubicBezTo>
                  <a:cubicBezTo>
                    <a:pt x="25" y="54"/>
                    <a:pt x="0" y="13"/>
                    <a:pt x="6" y="0"/>
                  </a:cubicBezTo>
                  <a:lnTo>
                    <a:pt x="6"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72"/>
            <p:cNvSpPr>
              <a:spLocks/>
            </p:cNvSpPr>
            <p:nvPr/>
          </p:nvSpPr>
          <p:spPr bwMode="auto">
            <a:xfrm>
              <a:off x="1103163" y="5030233"/>
              <a:ext cx="673576" cy="1188662"/>
            </a:xfrm>
            <a:custGeom>
              <a:avLst/>
              <a:gdLst>
                <a:gd name="T0" fmla="*/ 3 w 79"/>
                <a:gd name="T1" fmla="*/ 1 h 139"/>
                <a:gd name="T2" fmla="*/ 78 w 79"/>
                <a:gd name="T3" fmla="*/ 139 h 139"/>
                <a:gd name="T4" fmla="*/ 79 w 79"/>
                <a:gd name="T5" fmla="*/ 139 h 139"/>
                <a:gd name="T6" fmla="*/ 3 w 79"/>
                <a:gd name="T7" fmla="*/ 0 h 139"/>
                <a:gd name="T8" fmla="*/ 3 w 79"/>
                <a:gd name="T9" fmla="*/ 1 h 139"/>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1" name="TextBox 50"/>
          <p:cNvSpPr txBox="1"/>
          <p:nvPr/>
        </p:nvSpPr>
        <p:spPr>
          <a:xfrm>
            <a:off x="3655594" y="3434552"/>
            <a:ext cx="1030561" cy="830997"/>
          </a:xfrm>
          <a:prstGeom prst="rect">
            <a:avLst/>
          </a:prstGeom>
          <a:noFill/>
        </p:spPr>
        <p:txBody>
          <a:bodyPr wrap="square" rtlCol="0">
            <a:spAutoFit/>
          </a:bodyPr>
          <a:lstStyle/>
          <a:p>
            <a:pPr algn="ctr"/>
            <a:r>
              <a:rPr lang="id-ID" sz="4800" b="1" spc="-151" dirty="0">
                <a:solidFill>
                  <a:schemeClr val="accent2"/>
                </a:solidFill>
              </a:rPr>
              <a:t>0</a:t>
            </a:r>
            <a:r>
              <a:rPr lang="en-US" sz="4800" b="1" spc="-151" dirty="0">
                <a:solidFill>
                  <a:schemeClr val="accent2"/>
                </a:solidFill>
              </a:rPr>
              <a:t>1</a:t>
            </a:r>
            <a:endParaRPr lang="id-ID" sz="4800" b="1" spc="-151" dirty="0">
              <a:solidFill>
                <a:schemeClr val="accent2"/>
              </a:solidFill>
            </a:endParaRPr>
          </a:p>
        </p:txBody>
      </p:sp>
      <p:sp>
        <p:nvSpPr>
          <p:cNvPr id="54" name="TextBox 53"/>
          <p:cNvSpPr txBox="1"/>
          <p:nvPr/>
        </p:nvSpPr>
        <p:spPr>
          <a:xfrm>
            <a:off x="2857002" y="4078025"/>
            <a:ext cx="1030561" cy="830997"/>
          </a:xfrm>
          <a:prstGeom prst="rect">
            <a:avLst/>
          </a:prstGeom>
          <a:noFill/>
        </p:spPr>
        <p:txBody>
          <a:bodyPr wrap="square" rtlCol="0">
            <a:spAutoFit/>
          </a:bodyPr>
          <a:lstStyle/>
          <a:p>
            <a:pPr algn="ctr"/>
            <a:r>
              <a:rPr lang="id-ID" sz="4800" b="1" spc="-151" dirty="0">
                <a:solidFill>
                  <a:schemeClr val="accent3"/>
                </a:solidFill>
              </a:rPr>
              <a:t>0</a:t>
            </a:r>
            <a:r>
              <a:rPr lang="en-US" sz="4800" b="1" spc="-151" dirty="0">
                <a:solidFill>
                  <a:schemeClr val="accent3"/>
                </a:solidFill>
              </a:rPr>
              <a:t>2</a:t>
            </a:r>
            <a:endParaRPr lang="id-ID" sz="4800" b="1" spc="-151" dirty="0">
              <a:solidFill>
                <a:schemeClr val="accent3"/>
              </a:solidFill>
            </a:endParaRPr>
          </a:p>
        </p:txBody>
      </p:sp>
      <p:sp>
        <p:nvSpPr>
          <p:cNvPr id="57" name="TextBox 56"/>
          <p:cNvSpPr txBox="1"/>
          <p:nvPr/>
        </p:nvSpPr>
        <p:spPr>
          <a:xfrm>
            <a:off x="4205160" y="4735227"/>
            <a:ext cx="1030561" cy="830997"/>
          </a:xfrm>
          <a:prstGeom prst="rect">
            <a:avLst/>
          </a:prstGeom>
          <a:noFill/>
        </p:spPr>
        <p:txBody>
          <a:bodyPr wrap="square" rtlCol="0">
            <a:spAutoFit/>
          </a:bodyPr>
          <a:lstStyle/>
          <a:p>
            <a:pPr algn="ctr"/>
            <a:r>
              <a:rPr lang="id-ID" sz="4800" b="1" spc="-151" dirty="0">
                <a:solidFill>
                  <a:schemeClr val="accent5"/>
                </a:solidFill>
              </a:rPr>
              <a:t>0</a:t>
            </a:r>
            <a:r>
              <a:rPr lang="en-US" sz="4800" b="1" spc="-151" dirty="0">
                <a:solidFill>
                  <a:schemeClr val="accent5"/>
                </a:solidFill>
              </a:rPr>
              <a:t>3</a:t>
            </a:r>
            <a:endParaRPr lang="id-ID" sz="4800" b="1" spc="-151" dirty="0">
              <a:solidFill>
                <a:schemeClr val="accent5"/>
              </a:solidFill>
            </a:endParaRPr>
          </a:p>
        </p:txBody>
      </p:sp>
      <p:sp>
        <p:nvSpPr>
          <p:cNvPr id="67" name="Title 30">
            <a:extLst>
              <a:ext uri="{FF2B5EF4-FFF2-40B4-BE49-F238E27FC236}">
                <a16:creationId xmlns:a16="http://schemas.microsoft.com/office/drawing/2014/main" id="{5DC5FAA3-FED4-0528-79F3-F8944E2BD2F3}"/>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Mục</a:t>
            </a:r>
            <a:r>
              <a:rPr lang="en-US" sz="3600" b="1" dirty="0">
                <a:latin typeface="Arial" charset="0"/>
                <a:ea typeface="Arial" charset="0"/>
                <a:cs typeface="Arial" charset="0"/>
              </a:rPr>
              <a:t> </a:t>
            </a:r>
            <a:r>
              <a:rPr lang="en-US" sz="3600" b="1" dirty="0" err="1">
                <a:latin typeface="Arial" charset="0"/>
                <a:ea typeface="Arial" charset="0"/>
                <a:cs typeface="Arial" charset="0"/>
              </a:rPr>
              <a:t>tiêu</a:t>
            </a:r>
            <a:r>
              <a:rPr lang="en-US" sz="3600" b="1" dirty="0">
                <a:latin typeface="Arial" charset="0"/>
                <a:ea typeface="Arial" charset="0"/>
                <a:cs typeface="Arial" charset="0"/>
              </a:rPr>
              <a:t>, </a:t>
            </a:r>
            <a:r>
              <a:rPr lang="en-US" sz="3600" b="1" dirty="0" err="1">
                <a:latin typeface="Arial" charset="0"/>
                <a:ea typeface="Arial" charset="0"/>
                <a:cs typeface="Arial" charset="0"/>
              </a:rPr>
              <a:t>chỉ</a:t>
            </a:r>
            <a:r>
              <a:rPr lang="en-US" sz="3600" b="1" dirty="0">
                <a:latin typeface="Arial" charset="0"/>
                <a:ea typeface="Arial" charset="0"/>
                <a:cs typeface="Arial" charset="0"/>
              </a:rPr>
              <a:t> </a:t>
            </a:r>
            <a:r>
              <a:rPr lang="en-US" sz="3600" b="1" dirty="0" err="1">
                <a:latin typeface="Arial" charset="0"/>
                <a:ea typeface="Arial" charset="0"/>
                <a:cs typeface="Arial" charset="0"/>
              </a:rPr>
              <a:t>tiêu</a:t>
            </a:r>
            <a:endParaRPr lang="id-ID" sz="3600" b="1" dirty="0">
              <a:latin typeface="Arial" charset="0"/>
              <a:ea typeface="Arial" charset="0"/>
              <a:cs typeface="Arial" charset="0"/>
            </a:endParaRPr>
          </a:p>
        </p:txBody>
      </p:sp>
      <p:pic>
        <p:nvPicPr>
          <p:cNvPr id="68" name="Picture 67">
            <a:extLst>
              <a:ext uri="{FF2B5EF4-FFF2-40B4-BE49-F238E27FC236}">
                <a16:creationId xmlns:a16="http://schemas.microsoft.com/office/drawing/2014/main" id="{BB150EB6-9BC2-EA9E-5237-0BDB25902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33" name="Content Placeholder 2"/>
          <p:cNvSpPr txBox="1">
            <a:spLocks/>
          </p:cNvSpPr>
          <p:nvPr/>
        </p:nvSpPr>
        <p:spPr>
          <a:xfrm>
            <a:off x="4720440" y="1101019"/>
            <a:ext cx="7169468" cy="71145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pt-BR" sz="2100" b="1" dirty="0">
                <a:latin typeface="Arial" panose="020B0604020202020204" pitchFamily="34" charset="0"/>
                <a:cs typeface="Arial" panose="020B0604020202020204" pitchFamily="34" charset="0"/>
              </a:rPr>
              <a:t>Mục tiêu chung </a:t>
            </a:r>
          </a:p>
          <a:p>
            <a:pPr marL="0" indent="0" algn="just">
              <a:lnSpc>
                <a:spcPct val="100000"/>
              </a:lnSpc>
              <a:spcBef>
                <a:spcPts val="0"/>
              </a:spcBef>
              <a:buNone/>
            </a:pPr>
            <a:r>
              <a:rPr lang="pt-BR" sz="2100" dirty="0">
                <a:latin typeface="Arial" panose="020B0604020202020204" pitchFamily="34" charset="0"/>
                <a:cs typeface="Arial" panose="020B0604020202020204" pitchFamily="34" charset="0"/>
              </a:rPr>
              <a:t>Giảm tối đa tỷ lệ mắc và tử vong do các bệnh truyền nhiễm đảm bảo kiểm soát kịp thời, hiệu quả, bền vững các dịch bệnh truyền nhiễm, hạn chế nguy cơ bùng phát và chuẩn bị sẵn sàng ứng phó với các đại dịch hoặc các tình huống khẩn cấp về dịch bệnh trong tương lai để bảo vệ sức khỏe Nhân dân và tạo điều kiện phát triển kinh tế, xã hội</a:t>
            </a:r>
            <a:endParaRPr lang="en-US" sz="2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4" name="Rectangle 33"/>
          <p:cNvSpPr/>
          <p:nvPr/>
        </p:nvSpPr>
        <p:spPr>
          <a:xfrm>
            <a:off x="5235721" y="3635687"/>
            <a:ext cx="6956279" cy="369332"/>
          </a:xfrm>
          <a:prstGeom prst="rect">
            <a:avLst/>
          </a:prstGeom>
        </p:spPr>
        <p:txBody>
          <a:bodyPr wrap="square">
            <a:spAutoFit/>
          </a:bodyPr>
          <a:lstStyle/>
          <a:p>
            <a:pPr marL="228594" lvl="1" fontAlgn="base">
              <a:spcAft>
                <a:spcPts val="600"/>
              </a:spcAft>
              <a:buClr>
                <a:schemeClr val="accent1"/>
              </a:buClr>
              <a:defRPr/>
            </a:pPr>
            <a:r>
              <a:rPr lang="en-US" b="1" dirty="0" err="1">
                <a:latin typeface="Arial" panose="020B0604020202020204" pitchFamily="34" charset="0"/>
                <a:cs typeface="Arial" panose="020B0604020202020204" pitchFamily="34" charset="0"/>
              </a:rPr>
              <a:t>Xây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dựng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văn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bản</a:t>
            </a:r>
            <a:r>
              <a:rPr lang="en-US" b="1" dirty="0">
                <a:latin typeface="Arial" panose="020B0604020202020204" pitchFamily="34" charset="0"/>
                <a:cs typeface="Arial" panose="020B0604020202020204" pitchFamily="34" charset="0"/>
              </a:rPr>
              <a:t> QPPL, </a:t>
            </a:r>
            <a:r>
              <a:rPr lang="en-US" b="1" dirty="0" err="1">
                <a:latin typeface="Arial" panose="020B0604020202020204" pitchFamily="34" charset="0"/>
                <a:cs typeface="Arial" panose="020B0604020202020204" pitchFamily="34" charset="0"/>
              </a:rPr>
              <a:t>hướng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dẫn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chuyên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môn</a:t>
            </a:r>
            <a:endParaRPr lang="en-US" b="1" dirty="0">
              <a:latin typeface="Arial" panose="020B0604020202020204" pitchFamily="34" charset="0"/>
              <a:cs typeface="Arial" panose="020B0604020202020204" pitchFamily="34" charset="0"/>
            </a:endParaRPr>
          </a:p>
        </p:txBody>
      </p:sp>
      <p:sp>
        <p:nvSpPr>
          <p:cNvPr id="35" name="Rectangle 34"/>
          <p:cNvSpPr/>
          <p:nvPr/>
        </p:nvSpPr>
        <p:spPr>
          <a:xfrm>
            <a:off x="5235721" y="4242566"/>
            <a:ext cx="6956279" cy="369332"/>
          </a:xfrm>
          <a:prstGeom prst="rect">
            <a:avLst/>
          </a:prstGeom>
        </p:spPr>
        <p:txBody>
          <a:bodyPr wrap="square">
            <a:spAutoFit/>
          </a:bodyPr>
          <a:lstStyle/>
          <a:p>
            <a:pPr marL="228594" lvl="1" fontAlgn="base">
              <a:buClr>
                <a:schemeClr val="accent1"/>
              </a:buClr>
              <a:defRPr/>
            </a:pPr>
            <a:r>
              <a:rPr lang="en-US" b="1" dirty="0" err="1">
                <a:latin typeface="Arial" panose="020B0604020202020204" pitchFamily="34" charset="0"/>
                <a:cs typeface="Arial" panose="020B0604020202020204" pitchFamily="34" charset="0"/>
              </a:rPr>
              <a:t>Thực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chỉ</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tiêu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chuyên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môn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kỹ</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thuật</a:t>
            </a:r>
            <a:endParaRPr lang="en-US" b="1" dirty="0">
              <a:latin typeface="Arial" panose="020B0604020202020204" pitchFamily="34" charset="0"/>
              <a:cs typeface="Arial" panose="020B0604020202020204" pitchFamily="34" charset="0"/>
            </a:endParaRPr>
          </a:p>
        </p:txBody>
      </p:sp>
      <p:sp>
        <p:nvSpPr>
          <p:cNvPr id="36" name="Rectangle 35"/>
          <p:cNvSpPr/>
          <p:nvPr/>
        </p:nvSpPr>
        <p:spPr>
          <a:xfrm>
            <a:off x="5235721" y="4861268"/>
            <a:ext cx="6956279" cy="369332"/>
          </a:xfrm>
          <a:prstGeom prst="rect">
            <a:avLst/>
          </a:prstGeom>
        </p:spPr>
        <p:txBody>
          <a:bodyPr wrap="square">
            <a:spAutoFit/>
          </a:bodyPr>
          <a:lstStyle/>
          <a:p>
            <a:pPr marL="228594" lvl="1" algn="just" fontAlgn="base">
              <a:buClr>
                <a:schemeClr val="accent1"/>
              </a:buClr>
              <a:defRPr/>
            </a:pPr>
            <a:r>
              <a:rPr lang="en-US" b="1" dirty="0" err="1">
                <a:latin typeface="Arial" panose="020B0604020202020204" pitchFamily="34" charset="0"/>
                <a:cs typeface="Arial" panose="020B0604020202020204" pitchFamily="34" charset="0"/>
              </a:rPr>
              <a:t>Thực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chỉ</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tiêu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cụ</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với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một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bệnh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truyền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nhiễm</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34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p:cNvSpPr/>
          <p:nvPr/>
        </p:nvSpPr>
        <p:spPr>
          <a:xfrm>
            <a:off x="3178630" y="6332148"/>
            <a:ext cx="972457" cy="52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 name="Rectangle 4"/>
          <p:cNvSpPr/>
          <p:nvPr/>
        </p:nvSpPr>
        <p:spPr>
          <a:xfrm>
            <a:off x="4151088" y="6094666"/>
            <a:ext cx="972457" cy="76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6" name="Rectangle 5"/>
          <p:cNvSpPr/>
          <p:nvPr/>
        </p:nvSpPr>
        <p:spPr>
          <a:xfrm>
            <a:off x="5123545" y="5936345"/>
            <a:ext cx="972457" cy="92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Rectangle 6"/>
          <p:cNvSpPr/>
          <p:nvPr/>
        </p:nvSpPr>
        <p:spPr>
          <a:xfrm>
            <a:off x="6096001" y="6094666"/>
            <a:ext cx="972457" cy="76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 name="Rectangle 7"/>
          <p:cNvSpPr/>
          <p:nvPr/>
        </p:nvSpPr>
        <p:spPr>
          <a:xfrm>
            <a:off x="7068458" y="6442407"/>
            <a:ext cx="972457" cy="4155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 name="Rectangle 8"/>
          <p:cNvSpPr/>
          <p:nvPr/>
        </p:nvSpPr>
        <p:spPr>
          <a:xfrm>
            <a:off x="8040916" y="6564417"/>
            <a:ext cx="972457" cy="2935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169" y="128528"/>
            <a:ext cx="1385659" cy="1383998"/>
          </a:xfrm>
          <a:prstGeom prst="rect">
            <a:avLst/>
          </a:prstGeom>
        </p:spPr>
      </p:pic>
      <p:sp>
        <p:nvSpPr>
          <p:cNvPr id="19" name="Rectangle 18"/>
          <p:cNvSpPr/>
          <p:nvPr/>
        </p:nvSpPr>
        <p:spPr>
          <a:xfrm>
            <a:off x="1" y="2745706"/>
            <a:ext cx="12191999" cy="646331"/>
          </a:xfrm>
          <a:prstGeom prst="rect">
            <a:avLst/>
          </a:prstGeom>
        </p:spPr>
        <p:txBody>
          <a:bodyPr wrap="square">
            <a:spAutoFit/>
          </a:bodyPr>
          <a:lstStyle/>
          <a:p>
            <a:pPr algn="ctr" defTabSz="914377">
              <a:lnSpc>
                <a:spcPct val="120000"/>
              </a:lnSpc>
              <a:spcBef>
                <a:spcPct val="0"/>
              </a:spcBef>
            </a:pPr>
            <a:r>
              <a:rPr lang="en-US" sz="3000" b="1" dirty="0">
                <a:solidFill>
                  <a:schemeClr val="bg1"/>
                </a:solidFill>
                <a:latin typeface="Arial" charset="0"/>
                <a:ea typeface="Arial" charset="0"/>
                <a:cs typeface="Arial" charset="0"/>
              </a:rPr>
              <a:t>TÌNH HÌNH DỊCH BỆNH TRUYỀN NHIỄM TẠI VIỆT NAM NĂM 2023</a:t>
            </a:r>
          </a:p>
        </p:txBody>
      </p:sp>
    </p:spTree>
    <p:extLst>
      <p:ext uri="{BB962C8B-B14F-4D97-AF65-F5344CB8AC3E}">
        <p14:creationId xmlns:p14="http://schemas.microsoft.com/office/powerpoint/2010/main" val="388825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606490" y="1178464"/>
            <a:ext cx="10972800" cy="4800600"/>
          </a:xfrm>
        </p:spPr>
        <p:txBody>
          <a:bodyPr/>
          <a:lstStyle/>
          <a:p>
            <a:pPr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H</a:t>
            </a:r>
            <a:r>
              <a:rPr lang="sq-AL" sz="1800" dirty="0">
                <a:latin typeface="Arial" panose="020B0604020202020204" pitchFamily="34" charset="0"/>
                <a:cs typeface="Arial" panose="020B0604020202020204" pitchFamily="34" charset="0"/>
              </a:rPr>
              <a:t>oàn thiện hồ sơ dự án </a:t>
            </a:r>
            <a:r>
              <a:rPr lang="vi-VN" sz="1800" dirty="0">
                <a:latin typeface="Arial" panose="020B0604020202020204" pitchFamily="34" charset="0"/>
                <a:cs typeface="Arial" panose="020B0604020202020204" pitchFamily="34" charset="0"/>
              </a:rPr>
              <a:t>Luật </a:t>
            </a:r>
            <a:r>
              <a:rPr lang="sq-AL" sz="1800" dirty="0">
                <a:latin typeface="Arial" panose="020B0604020202020204" pitchFamily="34" charset="0"/>
                <a:cs typeface="Arial" panose="020B0604020202020204" pitchFamily="34" charset="0"/>
              </a:rPr>
              <a:t>P</a:t>
            </a:r>
            <a:r>
              <a:rPr lang="vi-VN" sz="1800" dirty="0">
                <a:latin typeface="Arial" panose="020B0604020202020204" pitchFamily="34" charset="0"/>
                <a:cs typeface="Arial" panose="020B0604020202020204" pitchFamily="34" charset="0"/>
              </a:rPr>
              <a:t>hòng bệnh</a:t>
            </a:r>
            <a:r>
              <a:rPr lang="en-US" sz="1800" dirty="0">
                <a:latin typeface="Arial" panose="020B0604020202020204" pitchFamily="34" charset="0"/>
                <a:cs typeface="Arial" panose="020B0604020202020204" pitchFamily="34" charset="0"/>
              </a:rPr>
              <a:t>;</a:t>
            </a:r>
          </a:p>
          <a:p>
            <a:pPr algn="just">
              <a:lnSpc>
                <a:spcPct val="100000"/>
              </a:lnSpc>
              <a:spcBef>
                <a:spcPts val="600"/>
              </a:spcBef>
              <a:spcAft>
                <a:spcPts val="600"/>
              </a:spcAft>
            </a:pPr>
            <a:r>
              <a:rPr lang="en-US" sz="1800" dirty="0" err="1">
                <a:latin typeface="Arial" panose="020B0604020202020204" pitchFamily="34" charset="0"/>
                <a:cs typeface="Arial" panose="020B0604020202020204" pitchFamily="34" charset="0"/>
              </a:rPr>
              <a:t>Tham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mưu</a:t>
            </a:r>
            <a:r>
              <a:rPr lang="en-US" sz="1800" dirty="0">
                <a:latin typeface="Arial" panose="020B0604020202020204" pitchFamily="34" charset="0"/>
                <a:cs typeface="Arial" panose="020B0604020202020204" pitchFamily="34" charset="0"/>
              </a:rPr>
              <a:t> b</a:t>
            </a:r>
            <a:r>
              <a:rPr lang="vi-VN" sz="1800" dirty="0">
                <a:latin typeface="Arial" panose="020B0604020202020204" pitchFamily="34" charset="0"/>
                <a:cs typeface="Arial" panose="020B0604020202020204" pitchFamily="34" charset="0"/>
              </a:rPr>
              <a:t>an hành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đổi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bổ</a:t>
            </a:r>
            <a:r>
              <a:rPr lang="en-US" sz="1800" dirty="0">
                <a:latin typeface="Arial" panose="020B0604020202020204" pitchFamily="34" charset="0"/>
                <a:cs typeface="Arial" panose="020B0604020202020204" pitchFamily="34" charset="0"/>
              </a:rPr>
              <a:t> sung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điều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104/2016/NĐ-CP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01/7/2016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Chính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chủng</a:t>
            </a:r>
            <a:r>
              <a:rPr lang="en-US" sz="1800" dirty="0">
                <a:latin typeface="Arial" panose="020B0604020202020204" pitchFamily="34" charset="0"/>
                <a:cs typeface="Arial" panose="020B0604020202020204" pitchFamily="34" charset="0"/>
              </a:rPr>
              <a:t>; </a:t>
            </a:r>
          </a:p>
          <a:p>
            <a:pPr algn="just">
              <a:lnSpc>
                <a:spcPct val="100000"/>
              </a:lnSpc>
              <a:spcBef>
                <a:spcPts val="600"/>
              </a:spcBef>
              <a:spcAft>
                <a:spcPts val="600"/>
              </a:spcAft>
            </a:pPr>
            <a:r>
              <a:rPr lang="en-US" sz="1800" spc="-20" dirty="0">
                <a:latin typeface="Arial" panose="020B0604020202020204" pitchFamily="34" charset="0"/>
                <a:cs typeface="Arial" panose="020B0604020202020204" pitchFamily="34" charset="0"/>
              </a:rPr>
              <a:t>Ban </a:t>
            </a:r>
            <a:r>
              <a:rPr lang="en-US" sz="1800" spc="-20" dirty="0" err="1">
                <a:latin typeface="Arial" panose="020B0604020202020204" pitchFamily="34" charset="0"/>
                <a:cs typeface="Arial" panose="020B0604020202020204" pitchFamily="34" charset="0"/>
              </a:rPr>
              <a:t>hành</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các</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Thông</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tư</a:t>
            </a:r>
            <a:r>
              <a:rPr lang="en-US" sz="1800" spc="-20" dirty="0">
                <a:latin typeface="Arial" panose="020B0604020202020204" pitchFamily="34" charset="0"/>
                <a:cs typeface="Arial" panose="020B0604020202020204" pitchFamily="34" charset="0"/>
              </a:rPr>
              <a:t>: </a:t>
            </a:r>
            <a:r>
              <a:rPr lang="vi-VN" sz="1800" spc="-20" dirty="0">
                <a:latin typeface="Arial" panose="020B0604020202020204" pitchFamily="34" charset="0"/>
                <a:cs typeface="Arial" panose="020B0604020202020204" pitchFamily="34" charset="0"/>
              </a:rPr>
              <a:t>Thông tư quy định gói dịch vụ y tế cơ bản do Trạm y tế tuyến xã thực hiện</a:t>
            </a:r>
            <a:r>
              <a:rPr lang="en-US" sz="1800" spc="-20" dirty="0">
                <a:latin typeface="Arial" panose="020B0604020202020204" pitchFamily="34" charset="0"/>
                <a:cs typeface="Arial" panose="020B0604020202020204" pitchFamily="34" charset="0"/>
              </a:rPr>
              <a:t>; </a:t>
            </a:r>
            <a:r>
              <a:rPr lang="vi-VN" sz="1800" spc="-20" dirty="0">
                <a:latin typeface="Arial" panose="020B0604020202020204" pitchFamily="34" charset="0"/>
                <a:cs typeface="Arial" panose="020B0604020202020204" pitchFamily="34" charset="0"/>
              </a:rPr>
              <a:t>Thông tư thay thế Thông tư</a:t>
            </a:r>
            <a:r>
              <a:rPr lang="en-US" sz="1800" spc="-20" dirty="0">
                <a:latin typeface="Arial" panose="020B0604020202020204" pitchFamily="34" charset="0"/>
                <a:cs typeface="Arial" panose="020B0604020202020204" pitchFamily="34" charset="0"/>
              </a:rPr>
              <a:t> </a:t>
            </a:r>
            <a:r>
              <a:rPr lang="vi-VN" sz="1800" spc="-20" dirty="0">
                <a:latin typeface="Arial" panose="020B0604020202020204" pitchFamily="34" charset="0"/>
                <a:cs typeface="Arial" panose="020B0604020202020204" pitchFamily="34" charset="0"/>
              </a:rPr>
              <a:t>38/2017/TT-BYT ngày 17/10/2017 của Bộ Y tế ban hành danh mục bệnh truyền nhiễm, phạm v</a:t>
            </a:r>
            <a:r>
              <a:rPr lang="en-US" sz="1800" spc="-20" dirty="0" err="1">
                <a:latin typeface="Arial" panose="020B0604020202020204" pitchFamily="34" charset="0"/>
                <a:cs typeface="Arial" panose="020B0604020202020204" pitchFamily="34" charset="0"/>
              </a:rPr>
              <a:t>i</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và</a:t>
            </a:r>
            <a:r>
              <a:rPr lang="vi-VN" sz="1800" spc="-20" dirty="0">
                <a:latin typeface="Arial" panose="020B0604020202020204" pitchFamily="34" charset="0"/>
                <a:cs typeface="Arial" panose="020B0604020202020204" pitchFamily="34" charset="0"/>
              </a:rPr>
              <a:t> đối tượng phải sử dụng vắc xin, sinh phẩm y tế bắt buộc</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Thông</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tư</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quy</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định</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giá</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tối</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đa</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dịch</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vụ</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kiểm</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dịch</a:t>
            </a:r>
            <a:r>
              <a:rPr lang="en-US" sz="1800" spc="-20" dirty="0">
                <a:latin typeface="Arial" panose="020B0604020202020204" pitchFamily="34" charset="0"/>
                <a:cs typeface="Arial" panose="020B0604020202020204" pitchFamily="34" charset="0"/>
              </a:rPr>
              <a:t> y </a:t>
            </a:r>
            <a:r>
              <a:rPr lang="en-US" sz="1800" spc="-20" dirty="0" err="1">
                <a:latin typeface="Arial" panose="020B0604020202020204" pitchFamily="34" charset="0"/>
                <a:cs typeface="Arial" panose="020B0604020202020204" pitchFamily="34" charset="0"/>
              </a:rPr>
              <a:t>tế</a:t>
            </a:r>
            <a:r>
              <a:rPr lang="en-US" sz="1800" spc="-20" dirty="0">
                <a:latin typeface="Arial" panose="020B0604020202020204" pitchFamily="34" charset="0"/>
                <a:cs typeface="Arial" panose="020B0604020202020204" pitchFamily="34" charset="0"/>
              </a:rPr>
              <a:t>, y </a:t>
            </a:r>
            <a:r>
              <a:rPr lang="en-US" sz="1800" spc="-20" dirty="0" err="1">
                <a:latin typeface="Arial" panose="020B0604020202020204" pitchFamily="34" charset="0"/>
                <a:cs typeface="Arial" panose="020B0604020202020204" pitchFamily="34" charset="0"/>
              </a:rPr>
              <a:t>tế</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dự</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phòng</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tại</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cơ</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sở</a:t>
            </a:r>
            <a:r>
              <a:rPr lang="en-US" sz="1800" spc="-20" dirty="0">
                <a:latin typeface="Arial" panose="020B0604020202020204" pitchFamily="34" charset="0"/>
                <a:cs typeface="Arial" panose="020B0604020202020204" pitchFamily="34" charset="0"/>
              </a:rPr>
              <a:t> y </a:t>
            </a:r>
            <a:r>
              <a:rPr lang="en-US" sz="1800" spc="-20" dirty="0" err="1">
                <a:latin typeface="Arial" panose="020B0604020202020204" pitchFamily="34" charset="0"/>
                <a:cs typeface="Arial" panose="020B0604020202020204" pitchFamily="34" charset="0"/>
              </a:rPr>
              <a:t>tế</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công</a:t>
            </a:r>
            <a:r>
              <a:rPr lang="en-US" sz="1800" spc="-20" dirty="0">
                <a:latin typeface="Arial" panose="020B0604020202020204" pitchFamily="34" charset="0"/>
                <a:cs typeface="Arial" panose="020B0604020202020204" pitchFamily="34" charset="0"/>
              </a:rPr>
              <a:t> </a:t>
            </a:r>
            <a:r>
              <a:rPr lang="en-US" sz="1800" spc="-20" dirty="0" err="1">
                <a:latin typeface="Arial" panose="020B0604020202020204" pitchFamily="34" charset="0"/>
                <a:cs typeface="Arial" panose="020B0604020202020204" pitchFamily="34" charset="0"/>
              </a:rPr>
              <a:t>lập</a:t>
            </a:r>
            <a:r>
              <a:rPr lang="en-US" sz="1800" spc="-20" dirty="0">
                <a:latin typeface="Arial" panose="020B0604020202020204" pitchFamily="34" charset="0"/>
                <a:cs typeface="Arial" panose="020B0604020202020204" pitchFamily="34" charset="0"/>
              </a:rPr>
              <a:t>.</a:t>
            </a:r>
          </a:p>
          <a:p>
            <a:pPr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C</a:t>
            </a:r>
            <a:r>
              <a:rPr lang="vi-VN" sz="1800" dirty="0">
                <a:latin typeface="Arial" panose="020B0604020202020204" pitchFamily="34" charset="0"/>
                <a:cs typeface="Arial" panose="020B0604020202020204" pitchFamily="34" charset="0"/>
              </a:rPr>
              <a:t>ập nhật, bổ sung các hướng dẫn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giám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phòng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kiểm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soát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bệnh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dịch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bệnh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truyền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nhiễm</a:t>
            </a:r>
            <a:r>
              <a:rPr lang="en-US" sz="1800" dirty="0">
                <a:latin typeface="Arial" panose="020B0604020202020204" pitchFamily="34" charset="0"/>
                <a:cs typeface="Arial" panose="020B0604020202020204" pitchFamily="34" charset="0"/>
              </a:rPr>
              <a:t>:</a:t>
            </a:r>
          </a:p>
          <a:p>
            <a:pPr lvl="1"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H</a:t>
            </a:r>
            <a:r>
              <a:rPr lang="sq-AL" sz="1800" dirty="0">
                <a:latin typeface="Arial" panose="020B0604020202020204" pitchFamily="34" charset="0"/>
                <a:cs typeface="Arial" panose="020B0604020202020204" pitchFamily="34" charset="0"/>
              </a:rPr>
              <a:t>ướng dẫn giám sát và phòng chống các bệnh truyền nhiễm;</a:t>
            </a:r>
            <a:endParaRPr lang="en-US" sz="1800" dirty="0">
              <a:latin typeface="Arial" panose="020B0604020202020204" pitchFamily="34" charset="0"/>
              <a:cs typeface="Arial" panose="020B0604020202020204" pitchFamily="34" charset="0"/>
            </a:endParaRPr>
          </a:p>
          <a:p>
            <a:pPr lvl="1"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H</a:t>
            </a:r>
            <a:r>
              <a:rPr lang="sq-AL" sz="1800" dirty="0">
                <a:latin typeface="Arial" panose="020B0604020202020204" pitchFamily="34" charset="0"/>
                <a:cs typeface="Arial" panose="020B0604020202020204" pitchFamily="34" charset="0"/>
              </a:rPr>
              <a:t>ướng dẫn giám sát trọng điểm lồng ghép hội chứng cúm và COVID-19; </a:t>
            </a:r>
            <a:endParaRPr lang="en-US" sz="1800" dirty="0">
              <a:latin typeface="Arial" panose="020B0604020202020204" pitchFamily="34" charset="0"/>
              <a:cs typeface="Arial" panose="020B0604020202020204" pitchFamily="34" charset="0"/>
            </a:endParaRPr>
          </a:p>
          <a:p>
            <a:pPr lvl="1"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H</a:t>
            </a:r>
            <a:r>
              <a:rPr lang="sq-AL" sz="1800" dirty="0">
                <a:latin typeface="Arial" panose="020B0604020202020204" pitchFamily="34" charset="0"/>
                <a:cs typeface="Arial" panose="020B0604020202020204" pitchFamily="34" charset="0"/>
              </a:rPr>
              <a:t>ướng dẫn giám sát trọng điểm tay chân miệng; </a:t>
            </a:r>
            <a:endParaRPr lang="en-US" sz="1800" dirty="0">
              <a:latin typeface="Arial" panose="020B0604020202020204" pitchFamily="34" charset="0"/>
              <a:cs typeface="Arial" panose="020B0604020202020204" pitchFamily="34" charset="0"/>
            </a:endParaRPr>
          </a:p>
          <a:p>
            <a:pPr lvl="1"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H</a:t>
            </a:r>
            <a:r>
              <a:rPr lang="sq-AL" sz="1800" dirty="0">
                <a:latin typeface="Arial" panose="020B0604020202020204" pitchFamily="34" charset="0"/>
                <a:cs typeface="Arial" panose="020B0604020202020204" pitchFamily="34" charset="0"/>
              </a:rPr>
              <a:t>ướng dẫn phân vùng dịch tễ các bệnh do ký sinh trùng thường gặp; </a:t>
            </a:r>
            <a:endParaRPr lang="en-US" sz="1800" dirty="0">
              <a:latin typeface="Arial" panose="020B0604020202020204" pitchFamily="34" charset="0"/>
              <a:cs typeface="Arial" panose="020B0604020202020204" pitchFamily="34" charset="0"/>
            </a:endParaRPr>
          </a:p>
          <a:p>
            <a:pPr lvl="1"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H</a:t>
            </a:r>
            <a:r>
              <a:rPr lang="sq-AL" sz="1800" dirty="0">
                <a:latin typeface="Arial" panose="020B0604020202020204" pitchFamily="34" charset="0"/>
                <a:cs typeface="Arial" panose="020B0604020202020204" pitchFamily="34" charset="0"/>
              </a:rPr>
              <a:t>ướng dẫn giám sát dựa vào sự kiện</a:t>
            </a:r>
            <a:r>
              <a:rPr lang="en-US" sz="1800" dirty="0">
                <a:latin typeface="Arial" panose="020B0604020202020204" pitchFamily="34" charset="0"/>
                <a:cs typeface="Arial" panose="020B0604020202020204" pitchFamily="34" charset="0"/>
              </a:rPr>
              <a:t>;</a:t>
            </a:r>
            <a:r>
              <a:rPr lang="sq-AL"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lvl="1"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H</a:t>
            </a:r>
            <a:r>
              <a:rPr lang="sq-AL" sz="1800" dirty="0">
                <a:latin typeface="Arial" panose="020B0604020202020204" pitchFamily="34" charset="0"/>
                <a:cs typeface="Arial" panose="020B0604020202020204" pitchFamily="34" charset="0"/>
              </a:rPr>
              <a:t>ướng dẫn chẩn đoán, điều trị các bệnh truyền nhiễm.</a:t>
            </a:r>
            <a:endParaRPr lang="en-US" sz="1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Xây</a:t>
            </a:r>
            <a:r>
              <a:rPr lang="en-US" sz="3600" b="1" dirty="0">
                <a:latin typeface="Arial" charset="0"/>
                <a:ea typeface="Arial" charset="0"/>
                <a:cs typeface="Arial" charset="0"/>
              </a:rPr>
              <a:t> </a:t>
            </a:r>
            <a:r>
              <a:rPr lang="en-US" sz="3600" b="1" dirty="0" err="1">
                <a:latin typeface="Arial" charset="0"/>
                <a:ea typeface="Arial" charset="0"/>
                <a:cs typeface="Arial" charset="0"/>
              </a:rPr>
              <a:t>dựng</a:t>
            </a:r>
            <a:r>
              <a:rPr lang="en-US" sz="3600" b="1" dirty="0">
                <a:latin typeface="Arial" charset="0"/>
                <a:ea typeface="Arial" charset="0"/>
                <a:cs typeface="Arial" charset="0"/>
              </a:rPr>
              <a:t> </a:t>
            </a:r>
            <a:r>
              <a:rPr lang="en-US" sz="3600" b="1" dirty="0" err="1">
                <a:latin typeface="Arial" charset="0"/>
                <a:ea typeface="Arial" charset="0"/>
                <a:cs typeface="Arial" charset="0"/>
              </a:rPr>
              <a:t>văn</a:t>
            </a:r>
            <a:r>
              <a:rPr lang="en-US" sz="3600" b="1" dirty="0">
                <a:latin typeface="Arial" charset="0"/>
                <a:ea typeface="Arial" charset="0"/>
                <a:cs typeface="Arial" charset="0"/>
              </a:rPr>
              <a:t> </a:t>
            </a:r>
            <a:r>
              <a:rPr lang="en-US" sz="3600" b="1" dirty="0" err="1">
                <a:latin typeface="Arial" charset="0"/>
                <a:ea typeface="Arial" charset="0"/>
                <a:cs typeface="Arial" charset="0"/>
              </a:rPr>
              <a:t>bản</a:t>
            </a:r>
            <a:r>
              <a:rPr lang="en-US" sz="3600" b="1" dirty="0">
                <a:latin typeface="Arial" charset="0"/>
                <a:ea typeface="Arial" charset="0"/>
                <a:cs typeface="Arial" charset="0"/>
              </a:rPr>
              <a:t> QPPL, </a:t>
            </a:r>
            <a:r>
              <a:rPr lang="en-US" sz="3600" b="1" dirty="0" err="1">
                <a:latin typeface="Arial" charset="0"/>
                <a:ea typeface="Arial" charset="0"/>
                <a:cs typeface="Arial" charset="0"/>
              </a:rPr>
              <a:t>hướng</a:t>
            </a:r>
            <a:r>
              <a:rPr lang="en-US" sz="3600" b="1" dirty="0">
                <a:latin typeface="Arial" charset="0"/>
                <a:ea typeface="Arial" charset="0"/>
                <a:cs typeface="Arial" charset="0"/>
              </a:rPr>
              <a:t> </a:t>
            </a:r>
            <a:r>
              <a:rPr lang="en-US" sz="3600" b="1" dirty="0" err="1">
                <a:latin typeface="Arial" charset="0"/>
                <a:ea typeface="Arial" charset="0"/>
                <a:cs typeface="Arial" charset="0"/>
              </a:rPr>
              <a:t>dẫn</a:t>
            </a:r>
            <a:r>
              <a:rPr lang="en-US" sz="3600" b="1" dirty="0">
                <a:latin typeface="Arial" charset="0"/>
                <a:ea typeface="Arial" charset="0"/>
                <a:cs typeface="Arial" charset="0"/>
              </a:rPr>
              <a:t> </a:t>
            </a:r>
            <a:r>
              <a:rPr lang="en-US" sz="3600" b="1" dirty="0" err="1">
                <a:latin typeface="Arial" charset="0"/>
                <a:ea typeface="Arial" charset="0"/>
                <a:cs typeface="Arial" charset="0"/>
              </a:rPr>
              <a:t>chuyên</a:t>
            </a:r>
            <a:r>
              <a:rPr lang="en-US" sz="3600" b="1" dirty="0">
                <a:latin typeface="Arial" charset="0"/>
                <a:ea typeface="Arial" charset="0"/>
                <a:cs typeface="Arial" charset="0"/>
              </a:rPr>
              <a:t> </a:t>
            </a:r>
            <a:r>
              <a:rPr lang="en-US" sz="3600" b="1" dirty="0" err="1">
                <a:latin typeface="Arial" charset="0"/>
                <a:ea typeface="Arial" charset="0"/>
                <a:cs typeface="Arial" charset="0"/>
              </a:rPr>
              <a:t>môn</a:t>
            </a:r>
            <a:endParaRPr lang="id-ID" sz="3600" b="1" dirty="0">
              <a:latin typeface="Arial" charset="0"/>
              <a:ea typeface="Arial" charset="0"/>
              <a:cs typeface="Arial" charset="0"/>
            </a:endParaRPr>
          </a:p>
        </p:txBody>
      </p:sp>
    </p:spTree>
    <p:extLst>
      <p:ext uri="{BB962C8B-B14F-4D97-AF65-F5344CB8AC3E}">
        <p14:creationId xmlns:p14="http://schemas.microsoft.com/office/powerpoint/2010/main" val="25131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606490" y="1178464"/>
            <a:ext cx="10963469" cy="4800600"/>
          </a:xfrm>
        </p:spPr>
        <p:txBody>
          <a:bodyPr/>
          <a:lstStyle/>
          <a:p>
            <a:pPr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Duy trì thành quả thanh toán bại liệt, loại trừ uốn ván sơ sinh.</a:t>
            </a:r>
            <a:endParaRPr lang="en-US" sz="1800" dirty="0">
              <a:latin typeface="Arial" panose="020B0604020202020204" pitchFamily="34" charset="0"/>
              <a:cs typeface="Arial" panose="020B0604020202020204" pitchFamily="34" charset="0"/>
            </a:endParaRPr>
          </a:p>
          <a:p>
            <a:pPr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Tỷ lệ tiêm chủng</a:t>
            </a:r>
            <a:r>
              <a:rPr lang="vi-VN" sz="1800" dirty="0">
                <a:latin typeface="Arial" panose="020B0604020202020204" pitchFamily="34" charset="0"/>
                <a:cs typeface="Arial" panose="020B0604020202020204" pitchFamily="34" charset="0"/>
              </a:rPr>
              <a:t> đầy đủ </a:t>
            </a:r>
            <a:r>
              <a:rPr lang="sq-AL" sz="1800" dirty="0">
                <a:latin typeface="Arial" panose="020B0604020202020204" pitchFamily="34" charset="0"/>
                <a:cs typeface="Arial" panose="020B0604020202020204" pitchFamily="34" charset="0"/>
              </a:rPr>
              <a:t>vắc xin trong Chương trình tiêm chủng mở rộng cho</a:t>
            </a:r>
            <a:r>
              <a:rPr lang="vi-VN" sz="1800" dirty="0">
                <a:latin typeface="Arial" panose="020B0604020202020204" pitchFamily="34" charset="0"/>
                <a:cs typeface="Arial" panose="020B0604020202020204" pitchFamily="34" charset="0"/>
              </a:rPr>
              <a:t> trẻ dưới 1 tuổi </a:t>
            </a:r>
            <a:r>
              <a:rPr lang="sq-AL" sz="1800" dirty="0">
                <a:latin typeface="Arial" panose="020B0604020202020204" pitchFamily="34" charset="0"/>
                <a:cs typeface="Arial" panose="020B0604020202020204" pitchFamily="34" charset="0"/>
              </a:rPr>
              <a:t>đạt ≥ 90% quy mô cấp xã.</a:t>
            </a:r>
            <a:endParaRPr lang="en-US" sz="1800" dirty="0">
              <a:latin typeface="Arial" panose="020B0604020202020204" pitchFamily="34" charset="0"/>
              <a:cs typeface="Arial" panose="020B0604020202020204" pitchFamily="34" charset="0"/>
            </a:endParaRPr>
          </a:p>
          <a:p>
            <a:pPr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Tỷ lệ phụ nữ có thai được tiêm phòng đủ mũi vắc xin uốn ván đạt &gt;85%.</a:t>
            </a:r>
            <a:endParaRPr lang="en-US" sz="1800" dirty="0">
              <a:latin typeface="Arial" panose="020B0604020202020204" pitchFamily="34" charset="0"/>
              <a:cs typeface="Arial" panose="020B0604020202020204" pitchFamily="34" charset="0"/>
            </a:endParaRPr>
          </a:p>
          <a:p>
            <a:pPr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100% bệnh, dịch bệnh mới phát sinh được phát hiện và xử lý kịp thời.</a:t>
            </a:r>
            <a:endParaRPr lang="en-US" sz="1800" dirty="0">
              <a:latin typeface="Arial" panose="020B0604020202020204" pitchFamily="34" charset="0"/>
              <a:cs typeface="Arial" panose="020B0604020202020204" pitchFamily="34" charset="0"/>
            </a:endParaRPr>
          </a:p>
          <a:p>
            <a:pPr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100% đối tượng kiểm dịch y tế biên giới được giám sát, kiểm tra và xử lý y tế theo đúng quy định, phát hiện sớm và kịp thời xử lý các trường hợp mắc bệnh theo quy định, hạn chế tối đa dịch bệnh xâm nhập và lây lan.</a:t>
            </a:r>
            <a:endParaRPr lang="en-US" sz="1800" dirty="0">
              <a:latin typeface="Arial" panose="020B0604020202020204" pitchFamily="34" charset="0"/>
              <a:cs typeface="Arial" panose="020B0604020202020204" pitchFamily="34" charset="0"/>
            </a:endParaRPr>
          </a:p>
          <a:p>
            <a:pPr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100% cán bộ làm công tác phòng chống dịch được đào tạo, đào tạo liên tục, tập huấn về các bệnh truyền nhiễm mới nổi, tái nổi.</a:t>
            </a:r>
            <a:endParaRPr lang="en-US" sz="1800" dirty="0">
              <a:latin typeface="Arial" panose="020B0604020202020204" pitchFamily="34" charset="0"/>
              <a:cs typeface="Arial" panose="020B0604020202020204" pitchFamily="34" charset="0"/>
            </a:endParaRPr>
          </a:p>
          <a:p>
            <a:pPr algn="just">
              <a:lnSpc>
                <a:spcPct val="100000"/>
              </a:lnSpc>
              <a:spcBef>
                <a:spcPts val="600"/>
              </a:spcBef>
              <a:spcAft>
                <a:spcPts val="600"/>
              </a:spcAft>
            </a:pPr>
            <a:r>
              <a:rPr lang="vi-VN" sz="1800" dirty="0">
                <a:latin typeface="Arial" panose="020B0604020202020204" pitchFamily="34" charset="0"/>
                <a:cs typeface="Arial" panose="020B0604020202020204" pitchFamily="34" charset="0"/>
              </a:rPr>
              <a:t>100</a:t>
            </a:r>
            <a:r>
              <a:rPr lang="sq-AL" sz="1800" dirty="0">
                <a:latin typeface="Arial" panose="020B0604020202020204" pitchFamily="34" charset="0"/>
                <a:cs typeface="Arial" panose="020B0604020202020204" pitchFamily="34" charset="0"/>
              </a:rPr>
              <a:t>% cán bộ làm công tác thống kê báo cáo bệnh truyền nhiễm được tập huấn về giám sát, thông tin, báo cáo bệnh truyền nhiễm.</a:t>
            </a:r>
            <a:endParaRPr lang="en-US" sz="1800" dirty="0">
              <a:latin typeface="Arial" panose="020B0604020202020204" pitchFamily="34" charset="0"/>
              <a:cs typeface="Arial" panose="020B0604020202020204" pitchFamily="34" charset="0"/>
            </a:endParaRPr>
          </a:p>
          <a:p>
            <a:pPr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100% nhân viên y tế làm việc tại các khoa khám bệnh, khoa Nội, Truyền nhiễm được tập huấn về kiểm soát nhiễm khuẩn, hướng dẫn chẩn đoán, điều trị.</a:t>
            </a:r>
            <a:endParaRPr lang="en-US" sz="1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Chỉ</a:t>
            </a:r>
            <a:r>
              <a:rPr lang="en-US" sz="3600" b="1" dirty="0">
                <a:latin typeface="Arial" charset="0"/>
                <a:ea typeface="Arial" charset="0"/>
                <a:cs typeface="Arial" charset="0"/>
              </a:rPr>
              <a:t> </a:t>
            </a:r>
            <a:r>
              <a:rPr lang="en-US" sz="3600" b="1" dirty="0" err="1">
                <a:latin typeface="Arial" charset="0"/>
                <a:ea typeface="Arial" charset="0"/>
                <a:cs typeface="Arial" charset="0"/>
              </a:rPr>
              <a:t>tiêu</a:t>
            </a:r>
            <a:r>
              <a:rPr lang="en-US" sz="3600" b="1" dirty="0">
                <a:latin typeface="Arial" charset="0"/>
                <a:ea typeface="Arial" charset="0"/>
                <a:cs typeface="Arial" charset="0"/>
              </a:rPr>
              <a:t> </a:t>
            </a:r>
            <a:r>
              <a:rPr lang="en-US" sz="3600" b="1" dirty="0" err="1">
                <a:latin typeface="Arial" charset="0"/>
                <a:ea typeface="Arial" charset="0"/>
                <a:cs typeface="Arial" charset="0"/>
              </a:rPr>
              <a:t>chung</a:t>
            </a:r>
            <a:r>
              <a:rPr lang="en-US" sz="3600" b="1" dirty="0">
                <a:latin typeface="Arial" charset="0"/>
                <a:ea typeface="Arial" charset="0"/>
                <a:cs typeface="Arial" charset="0"/>
              </a:rPr>
              <a:t> </a:t>
            </a:r>
            <a:r>
              <a:rPr lang="en-US" sz="3600" b="1" dirty="0" err="1">
                <a:latin typeface="Arial" charset="0"/>
                <a:ea typeface="Arial" charset="0"/>
                <a:cs typeface="Arial" charset="0"/>
              </a:rPr>
              <a:t>về</a:t>
            </a:r>
            <a:r>
              <a:rPr lang="en-US" sz="3600" b="1" dirty="0">
                <a:latin typeface="Arial" charset="0"/>
                <a:ea typeface="Arial" charset="0"/>
                <a:cs typeface="Arial" charset="0"/>
              </a:rPr>
              <a:t> </a:t>
            </a:r>
            <a:r>
              <a:rPr lang="en-US" sz="3600" b="1" dirty="0" err="1">
                <a:latin typeface="Arial" charset="0"/>
                <a:ea typeface="Arial" charset="0"/>
                <a:cs typeface="Arial" charset="0"/>
              </a:rPr>
              <a:t>chuyên</a:t>
            </a:r>
            <a:r>
              <a:rPr lang="en-US" sz="3600" b="1" dirty="0">
                <a:latin typeface="Arial" charset="0"/>
                <a:ea typeface="Arial" charset="0"/>
                <a:cs typeface="Arial" charset="0"/>
              </a:rPr>
              <a:t> </a:t>
            </a:r>
            <a:r>
              <a:rPr lang="en-US" sz="3600" b="1" dirty="0" err="1">
                <a:latin typeface="Arial" charset="0"/>
                <a:ea typeface="Arial" charset="0"/>
                <a:cs typeface="Arial" charset="0"/>
              </a:rPr>
              <a:t>môn</a:t>
            </a:r>
            <a:r>
              <a:rPr lang="en-US" sz="3600" b="1" dirty="0">
                <a:latin typeface="Arial" charset="0"/>
                <a:ea typeface="Arial" charset="0"/>
                <a:cs typeface="Arial" charset="0"/>
              </a:rPr>
              <a:t>, </a:t>
            </a:r>
            <a:r>
              <a:rPr lang="en-US" sz="3600" b="1" dirty="0" err="1">
                <a:latin typeface="Arial" charset="0"/>
                <a:ea typeface="Arial" charset="0"/>
                <a:cs typeface="Arial" charset="0"/>
              </a:rPr>
              <a:t>kỹ</a:t>
            </a:r>
            <a:r>
              <a:rPr lang="en-US" sz="3600" b="1" dirty="0">
                <a:latin typeface="Arial" charset="0"/>
                <a:ea typeface="Arial" charset="0"/>
                <a:cs typeface="Arial" charset="0"/>
              </a:rPr>
              <a:t> </a:t>
            </a:r>
            <a:r>
              <a:rPr lang="en-US" sz="3600" b="1" dirty="0" err="1">
                <a:latin typeface="Arial" charset="0"/>
                <a:ea typeface="Arial" charset="0"/>
                <a:cs typeface="Arial" charset="0"/>
              </a:rPr>
              <a:t>thuật</a:t>
            </a:r>
            <a:endParaRPr lang="id-ID" sz="3600" b="1" dirty="0">
              <a:latin typeface="Arial" charset="0"/>
              <a:ea typeface="Arial" charset="0"/>
              <a:cs typeface="Arial" charset="0"/>
            </a:endParaRPr>
          </a:p>
        </p:txBody>
      </p:sp>
    </p:spTree>
    <p:extLst>
      <p:ext uri="{BB962C8B-B14F-4D97-AF65-F5344CB8AC3E}">
        <p14:creationId xmlns:p14="http://schemas.microsoft.com/office/powerpoint/2010/main" val="417029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30"/>
          <p:cNvSpPr txBox="1">
            <a:spLocks/>
          </p:cNvSpPr>
          <p:nvPr/>
        </p:nvSpPr>
        <p:spPr>
          <a:xfrm>
            <a:off x="909729" y="305918"/>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Arial" charset="0"/>
                <a:ea typeface="Arial" charset="0"/>
                <a:cs typeface="Arial" charset="0"/>
              </a:rPr>
              <a:t>Chỉ</a:t>
            </a:r>
            <a:r>
              <a:rPr lang="en-US" sz="3600" b="1" dirty="0">
                <a:latin typeface="Arial" charset="0"/>
                <a:ea typeface="Arial" charset="0"/>
                <a:cs typeface="Arial" charset="0"/>
              </a:rPr>
              <a:t> </a:t>
            </a:r>
            <a:r>
              <a:rPr lang="en-US" sz="3600" b="1" dirty="0" err="1">
                <a:latin typeface="Arial" charset="0"/>
                <a:ea typeface="Arial" charset="0"/>
                <a:cs typeface="Arial" charset="0"/>
              </a:rPr>
              <a:t>tiêu</a:t>
            </a:r>
            <a:r>
              <a:rPr lang="en-US" sz="3600" b="1" dirty="0">
                <a:latin typeface="Arial" charset="0"/>
                <a:ea typeface="Arial" charset="0"/>
                <a:cs typeface="Arial" charset="0"/>
              </a:rPr>
              <a:t> </a:t>
            </a:r>
            <a:r>
              <a:rPr lang="en-US" sz="3600" b="1" dirty="0" err="1">
                <a:latin typeface="Arial" charset="0"/>
                <a:ea typeface="Arial" charset="0"/>
                <a:cs typeface="Arial" charset="0"/>
              </a:rPr>
              <a:t>cụ</a:t>
            </a:r>
            <a:r>
              <a:rPr lang="en-US" sz="3600" b="1" dirty="0">
                <a:latin typeface="Arial" charset="0"/>
                <a:ea typeface="Arial" charset="0"/>
                <a:cs typeface="Arial" charset="0"/>
              </a:rPr>
              <a:t> </a:t>
            </a:r>
            <a:r>
              <a:rPr lang="en-US" sz="3600" b="1" dirty="0" err="1">
                <a:latin typeface="Arial" charset="0"/>
                <a:ea typeface="Arial" charset="0"/>
                <a:cs typeface="Arial" charset="0"/>
              </a:rPr>
              <a:t>thể</a:t>
            </a:r>
            <a:r>
              <a:rPr lang="en-US" sz="3600" b="1" dirty="0">
                <a:latin typeface="Arial" charset="0"/>
                <a:ea typeface="Arial" charset="0"/>
                <a:cs typeface="Arial" charset="0"/>
              </a:rPr>
              <a:t> </a:t>
            </a:r>
            <a:r>
              <a:rPr lang="en-US" sz="3600" b="1" dirty="0" err="1">
                <a:latin typeface="Arial" charset="0"/>
                <a:ea typeface="Arial" charset="0"/>
                <a:cs typeface="Arial" charset="0"/>
              </a:rPr>
              <a:t>với</a:t>
            </a:r>
            <a:r>
              <a:rPr lang="en-US" sz="3600" b="1" dirty="0">
                <a:latin typeface="Arial" charset="0"/>
                <a:ea typeface="Arial" charset="0"/>
                <a:cs typeface="Arial" charset="0"/>
              </a:rPr>
              <a:t> </a:t>
            </a:r>
            <a:r>
              <a:rPr lang="en-US" sz="3600" b="1" dirty="0" err="1">
                <a:latin typeface="Arial" charset="0"/>
                <a:ea typeface="Arial" charset="0"/>
                <a:cs typeface="Arial" charset="0"/>
              </a:rPr>
              <a:t>một</a:t>
            </a:r>
            <a:r>
              <a:rPr lang="en-US" sz="3600" b="1" dirty="0">
                <a:latin typeface="Arial" charset="0"/>
                <a:ea typeface="Arial" charset="0"/>
                <a:cs typeface="Arial" charset="0"/>
              </a:rPr>
              <a:t> </a:t>
            </a:r>
            <a:r>
              <a:rPr lang="en-US" sz="3600" b="1" dirty="0" err="1">
                <a:latin typeface="Arial" charset="0"/>
                <a:ea typeface="Arial" charset="0"/>
                <a:cs typeface="Arial" charset="0"/>
              </a:rPr>
              <a:t>số</a:t>
            </a:r>
            <a:r>
              <a:rPr lang="en-US" sz="3600" b="1" dirty="0">
                <a:latin typeface="Arial" charset="0"/>
                <a:ea typeface="Arial" charset="0"/>
                <a:cs typeface="Arial" charset="0"/>
              </a:rPr>
              <a:t> </a:t>
            </a:r>
            <a:r>
              <a:rPr lang="en-US" sz="3600" b="1" dirty="0" err="1">
                <a:latin typeface="Arial" charset="0"/>
                <a:ea typeface="Arial" charset="0"/>
                <a:cs typeface="Arial" charset="0"/>
              </a:rPr>
              <a:t>bệnh</a:t>
            </a:r>
            <a:r>
              <a:rPr lang="en-US" sz="3600" b="1" dirty="0">
                <a:latin typeface="Arial" charset="0"/>
                <a:ea typeface="Arial" charset="0"/>
                <a:cs typeface="Arial" charset="0"/>
              </a:rPr>
              <a:t> </a:t>
            </a:r>
            <a:r>
              <a:rPr lang="en-US" sz="3600" b="1" dirty="0" err="1">
                <a:latin typeface="Arial" charset="0"/>
                <a:ea typeface="Arial" charset="0"/>
                <a:cs typeface="Arial" charset="0"/>
              </a:rPr>
              <a:t>truyền</a:t>
            </a:r>
            <a:r>
              <a:rPr lang="en-US" sz="3600" b="1" dirty="0">
                <a:latin typeface="Arial" charset="0"/>
                <a:ea typeface="Arial" charset="0"/>
                <a:cs typeface="Arial" charset="0"/>
              </a:rPr>
              <a:t> </a:t>
            </a:r>
            <a:r>
              <a:rPr lang="en-US" sz="3600" b="1" dirty="0" err="1">
                <a:latin typeface="Arial" charset="0"/>
                <a:ea typeface="Arial" charset="0"/>
                <a:cs typeface="Arial" charset="0"/>
              </a:rPr>
              <a:t>nhiễm</a:t>
            </a:r>
            <a:endParaRPr lang="id-ID" sz="3600" b="1" dirty="0">
              <a:latin typeface="Arial" charset="0"/>
              <a:ea typeface="Arial" charset="0"/>
              <a:cs typeface="Arial" charset="0"/>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95420410"/>
              </p:ext>
            </p:extLst>
          </p:nvPr>
        </p:nvGraphicFramePr>
        <p:xfrm>
          <a:off x="609599" y="1082284"/>
          <a:ext cx="10991649" cy="5446757"/>
        </p:xfrm>
        <a:graphic>
          <a:graphicData uri="http://schemas.openxmlformats.org/drawingml/2006/table">
            <a:tbl>
              <a:tblPr firstRow="1" firstCol="1" bandRow="1">
                <a:tableStyleId>{46F890A9-2807-4EBB-B81D-B2AA78EC7F39}</a:tableStyleId>
              </a:tblPr>
              <a:tblGrid>
                <a:gridCol w="3364463">
                  <a:extLst>
                    <a:ext uri="{9D8B030D-6E8A-4147-A177-3AD203B41FA5}">
                      <a16:colId xmlns:a16="http://schemas.microsoft.com/office/drawing/2014/main" val="3851253879"/>
                    </a:ext>
                  </a:extLst>
                </a:gridCol>
                <a:gridCol w="7627186">
                  <a:extLst>
                    <a:ext uri="{9D8B030D-6E8A-4147-A177-3AD203B41FA5}">
                      <a16:colId xmlns:a16="http://schemas.microsoft.com/office/drawing/2014/main" val="2919089377"/>
                    </a:ext>
                  </a:extLst>
                </a:gridCol>
              </a:tblGrid>
              <a:tr h="390916">
                <a:tc>
                  <a:txBody>
                    <a:bodyPr/>
                    <a:lstStyle/>
                    <a:p>
                      <a:pPr marL="71755" indent="-71755" algn="ctr">
                        <a:spcBef>
                          <a:spcPts val="600"/>
                        </a:spcBef>
                        <a:spcAft>
                          <a:spcPts val="600"/>
                        </a:spcAft>
                      </a:pPr>
                      <a:r>
                        <a:rPr lang="sq-AL" sz="1800" dirty="0">
                          <a:effectLst/>
                          <a:latin typeface="Arial" panose="020B0604020202020204" pitchFamily="34" charset="0"/>
                          <a:cs typeface="Arial" panose="020B0604020202020204" pitchFamily="34" charset="0"/>
                        </a:rPr>
                        <a:t>Tên bệnh</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351" marR="44351" marT="0" marB="0"/>
                </a:tc>
                <a:tc>
                  <a:txBody>
                    <a:bodyPr/>
                    <a:lstStyle/>
                    <a:p>
                      <a:pPr marL="71755" indent="-71755" algn="ctr">
                        <a:spcBef>
                          <a:spcPts val="600"/>
                        </a:spcBef>
                        <a:spcAft>
                          <a:spcPts val="600"/>
                        </a:spcAft>
                      </a:pPr>
                      <a:r>
                        <a:rPr lang="sq-AL" sz="1800" dirty="0">
                          <a:effectLst/>
                          <a:latin typeface="Arial" panose="020B0604020202020204" pitchFamily="34" charset="0"/>
                          <a:cs typeface="Arial" panose="020B0604020202020204" pitchFamily="34" charset="0"/>
                        </a:rPr>
                        <a:t>Chỉ tiêu năm 202</a:t>
                      </a:r>
                      <a:r>
                        <a:rPr lang="en-US" sz="1800" dirty="0">
                          <a:effectLst/>
                          <a:latin typeface="Arial" panose="020B0604020202020204" pitchFamily="34" charset="0"/>
                          <a:cs typeface="Arial" panose="020B0604020202020204" pitchFamily="34" charset="0"/>
                        </a:rPr>
                        <a:t>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351" marR="44351" marT="0" marB="0"/>
                </a:tc>
                <a:extLst>
                  <a:ext uri="{0D108BD9-81ED-4DB2-BD59-A6C34878D82A}">
                    <a16:rowId xmlns:a16="http://schemas.microsoft.com/office/drawing/2014/main" val="893526192"/>
                  </a:ext>
                </a:extLst>
              </a:tr>
              <a:tr h="280885">
                <a:tc>
                  <a:txBody>
                    <a:bodyPr/>
                    <a:lstStyle/>
                    <a:p>
                      <a:pPr marL="0" indent="0" algn="just" defTabSz="914377" rtl="0" eaLnBrk="1" latinLnBrk="0" hangingPunct="1">
                        <a:spcBef>
                          <a:spcPts val="600"/>
                        </a:spcBef>
                        <a:spcAft>
                          <a:spcPts val="600"/>
                        </a:spcAft>
                      </a:pPr>
                      <a:r>
                        <a:rPr lang="sq-AL" sz="1800" b="0" kern="1200" dirty="0">
                          <a:solidFill>
                            <a:schemeClr val="dk1"/>
                          </a:solidFill>
                          <a:effectLst/>
                          <a:latin typeface="Arial" panose="020B0604020202020204" pitchFamily="34" charset="0"/>
                          <a:ea typeface="+mn-ea"/>
                          <a:cs typeface="Arial" panose="020B0604020202020204" pitchFamily="34" charset="0"/>
                        </a:rPr>
                        <a:t>Các bệnh: Ebola, MERS-CoV, cúm A (H7N9)</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77800" indent="0" algn="just" defTabSz="914377" rtl="0" eaLnBrk="1" latinLnBrk="0" hangingPunct="1">
                        <a:spcBef>
                          <a:spcPts val="600"/>
                        </a:spcBef>
                        <a:spcAft>
                          <a:spcPts val="600"/>
                        </a:spcAft>
                      </a:pPr>
                      <a:r>
                        <a:rPr lang="sq-AL" sz="1800" kern="1200" dirty="0">
                          <a:effectLst/>
                          <a:latin typeface="Arial" panose="020B0604020202020204" pitchFamily="34" charset="0"/>
                          <a:cs typeface="Arial" panose="020B0604020202020204" pitchFamily="34" charset="0"/>
                        </a:rPr>
                        <a:t>Hạn chế tối đa</a:t>
                      </a:r>
                      <a:r>
                        <a:rPr lang="en-US" sz="1800" kern="1200" dirty="0">
                          <a:effectLst/>
                          <a:latin typeface="Arial" panose="020B0604020202020204" pitchFamily="34" charset="0"/>
                          <a:cs typeface="Arial" panose="020B0604020202020204" pitchFamily="34" charset="0"/>
                        </a:rPr>
                        <a:t> </a:t>
                      </a:r>
                      <a:r>
                        <a:rPr lang="en-US" sz="1800" kern="1200" dirty="0" err="1">
                          <a:effectLst/>
                          <a:latin typeface="Arial" panose="020B0604020202020204" pitchFamily="34" charset="0"/>
                          <a:cs typeface="Arial" panose="020B0604020202020204" pitchFamily="34" charset="0"/>
                        </a:rPr>
                        <a:t>dịch</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bệnh</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xâm</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nhập</a:t>
                      </a:r>
                      <a:r>
                        <a:rPr lang="vi-VN" sz="1800" kern="1200" dirty="0">
                          <a:effectLst/>
                          <a:latin typeface="Arial" panose="020B0604020202020204" pitchFamily="34" charset="0"/>
                          <a:cs typeface="Arial" panose="020B0604020202020204" pitchFamily="34" charset="0"/>
                        </a:rPr>
                        <a:t> </a:t>
                      </a:r>
                      <a:r>
                        <a:rPr lang="sq-AL" sz="1800" kern="1200" dirty="0">
                          <a:effectLst/>
                          <a:latin typeface="Arial" panose="020B0604020202020204" pitchFamily="34" charset="0"/>
                          <a:cs typeface="Arial" panose="020B0604020202020204" pitchFamily="34" charset="0"/>
                        </a:rPr>
                        <a:t>và lây lan trong nước</a:t>
                      </a:r>
                      <a:r>
                        <a:rPr lang="vi-VN" sz="1800" kern="1200" dirty="0">
                          <a:effectLst/>
                          <a:latin typeface="Arial" panose="020B0604020202020204" pitchFamily="34" charset="0"/>
                          <a:cs typeface="Arial" panose="020B0604020202020204" pitchFamily="34" charset="0"/>
                        </a:rPr>
                        <a:t>.</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extLst>
                  <a:ext uri="{0D108BD9-81ED-4DB2-BD59-A6C34878D82A}">
                    <a16:rowId xmlns:a16="http://schemas.microsoft.com/office/drawing/2014/main" val="3660350709"/>
                  </a:ext>
                </a:extLst>
              </a:tr>
              <a:tr h="618930">
                <a:tc>
                  <a:txBody>
                    <a:bodyPr/>
                    <a:lstStyle/>
                    <a:p>
                      <a:pPr marL="0" indent="0" algn="just" defTabSz="914377" rtl="0" eaLnBrk="1" latinLnBrk="0" hangingPunct="1">
                        <a:spcBef>
                          <a:spcPts val="600"/>
                        </a:spcBef>
                        <a:spcAft>
                          <a:spcPts val="600"/>
                        </a:spcAft>
                      </a:pPr>
                      <a:r>
                        <a:rPr lang="sq-AL" sz="1800" b="0" kern="1200" dirty="0">
                          <a:solidFill>
                            <a:schemeClr val="dk1"/>
                          </a:solidFill>
                          <a:effectLst/>
                          <a:latin typeface="Arial" panose="020B0604020202020204" pitchFamily="34" charset="0"/>
                          <a:ea typeface="+mn-ea"/>
                          <a:cs typeface="Arial" panose="020B0604020202020204" pitchFamily="34" charset="0"/>
                        </a:rPr>
                        <a:t>Các</a:t>
                      </a:r>
                      <a:r>
                        <a:rPr lang="en-US" sz="1800" b="0" kern="1200" dirty="0">
                          <a:solidFill>
                            <a:schemeClr val="dk1"/>
                          </a:solidFill>
                          <a:effectLst/>
                          <a:latin typeface="Arial" panose="020B0604020202020204" pitchFamily="34" charset="0"/>
                          <a:ea typeface="+mn-ea"/>
                          <a:cs typeface="Arial" panose="020B0604020202020204" pitchFamily="34" charset="0"/>
                        </a:rPr>
                        <a:t> </a:t>
                      </a:r>
                      <a:r>
                        <a:rPr lang="en-US" sz="1800" b="0" kern="1200" dirty="0" err="1">
                          <a:solidFill>
                            <a:schemeClr val="dk1"/>
                          </a:solidFill>
                          <a:effectLst/>
                          <a:latin typeface="Arial" panose="020B0604020202020204" pitchFamily="34" charset="0"/>
                          <a:ea typeface="+mn-ea"/>
                          <a:cs typeface="Arial" panose="020B0604020202020204" pitchFamily="34" charset="0"/>
                        </a:rPr>
                        <a:t>bệnh</a:t>
                      </a:r>
                      <a:r>
                        <a:rPr lang="en-US" sz="1800" b="0" kern="1200" dirty="0">
                          <a:solidFill>
                            <a:schemeClr val="dk1"/>
                          </a:solidFill>
                          <a:effectLst/>
                          <a:latin typeface="Arial" panose="020B0604020202020204" pitchFamily="34" charset="0"/>
                          <a:ea typeface="+mn-ea"/>
                          <a:cs typeface="Arial" panose="020B0604020202020204" pitchFamily="34" charset="0"/>
                        </a:rPr>
                        <a:t>: </a:t>
                      </a:r>
                      <a:r>
                        <a:rPr lang="en-US" sz="1800" b="0" kern="1200" dirty="0" err="1">
                          <a:solidFill>
                            <a:schemeClr val="dk1"/>
                          </a:solidFill>
                          <a:effectLst/>
                          <a:latin typeface="Arial" panose="020B0604020202020204" pitchFamily="34" charset="0"/>
                          <a:ea typeface="+mn-ea"/>
                          <a:cs typeface="Arial" panose="020B0604020202020204" pitchFamily="34" charset="0"/>
                        </a:rPr>
                        <a:t>cúm</a:t>
                      </a:r>
                      <a:r>
                        <a:rPr lang="en-US" sz="1800" b="0" kern="1200" baseline="0" dirty="0">
                          <a:solidFill>
                            <a:schemeClr val="dk1"/>
                          </a:solidFill>
                          <a:effectLst/>
                          <a:latin typeface="Arial" panose="020B0604020202020204" pitchFamily="34" charset="0"/>
                          <a:ea typeface="+mn-ea"/>
                          <a:cs typeface="Arial" panose="020B0604020202020204" pitchFamily="34" charset="0"/>
                        </a:rPr>
                        <a:t> A </a:t>
                      </a:r>
                      <a:r>
                        <a:rPr lang="sq-AL" sz="1800" b="0" kern="1200" dirty="0">
                          <a:solidFill>
                            <a:schemeClr val="dk1"/>
                          </a:solidFill>
                          <a:effectLst/>
                          <a:latin typeface="Arial" panose="020B0604020202020204" pitchFamily="34" charset="0"/>
                          <a:ea typeface="+mn-ea"/>
                          <a:cs typeface="Arial" panose="020B0604020202020204" pitchFamily="34" charset="0"/>
                        </a:rPr>
                        <a:t>(H5N1)</a:t>
                      </a:r>
                      <a:r>
                        <a:rPr lang="vi-VN" sz="1800" b="0" kern="1200" dirty="0">
                          <a:solidFill>
                            <a:schemeClr val="dk1"/>
                          </a:solidFill>
                          <a:effectLst/>
                          <a:latin typeface="Arial" panose="020B0604020202020204" pitchFamily="34" charset="0"/>
                          <a:ea typeface="+mn-ea"/>
                          <a:cs typeface="Arial" panose="020B0604020202020204" pitchFamily="34" charset="0"/>
                        </a:rPr>
                        <a:t>, </a:t>
                      </a:r>
                      <a:r>
                        <a:rPr lang="en-US" sz="1800" b="0" kern="1200" dirty="0" err="1">
                          <a:solidFill>
                            <a:schemeClr val="dk1"/>
                          </a:solidFill>
                          <a:effectLst/>
                          <a:latin typeface="Arial" panose="020B0604020202020204" pitchFamily="34" charset="0"/>
                          <a:ea typeface="+mn-ea"/>
                          <a:cs typeface="Arial" panose="020B0604020202020204" pitchFamily="34" charset="0"/>
                        </a:rPr>
                        <a:t>cúm</a:t>
                      </a:r>
                      <a:r>
                        <a:rPr lang="en-US" sz="1800" b="0" kern="1200" dirty="0">
                          <a:solidFill>
                            <a:schemeClr val="dk1"/>
                          </a:solidFill>
                          <a:effectLst/>
                          <a:latin typeface="Arial" panose="020B0604020202020204" pitchFamily="34" charset="0"/>
                          <a:ea typeface="+mn-ea"/>
                          <a:cs typeface="Arial" panose="020B0604020202020204" pitchFamily="34" charset="0"/>
                        </a:rPr>
                        <a:t> </a:t>
                      </a:r>
                      <a:r>
                        <a:rPr lang="sq-AL" sz="1800" b="0" kern="1200" dirty="0">
                          <a:solidFill>
                            <a:schemeClr val="dk1"/>
                          </a:solidFill>
                          <a:effectLst/>
                          <a:latin typeface="Arial" panose="020B0604020202020204" pitchFamily="34" charset="0"/>
                          <a:ea typeface="+mn-ea"/>
                          <a:cs typeface="Arial" panose="020B0604020202020204" pitchFamily="34" charset="0"/>
                        </a:rPr>
                        <a:t>A (H5N6)</a:t>
                      </a:r>
                      <a:r>
                        <a:rPr lang="en-US" sz="1800" b="0" kern="1200" baseline="0" dirty="0">
                          <a:solidFill>
                            <a:schemeClr val="dk1"/>
                          </a:solidFill>
                          <a:effectLst/>
                          <a:latin typeface="Arial" panose="020B0604020202020204" pitchFamily="34" charset="0"/>
                          <a:ea typeface="+mn-ea"/>
                          <a:cs typeface="Arial" panose="020B0604020202020204" pitchFamily="34" charset="0"/>
                        </a:rPr>
                        <a:t> </a:t>
                      </a:r>
                      <a:r>
                        <a:rPr lang="en-US" sz="1800" b="0" kern="1200" dirty="0" err="1">
                          <a:solidFill>
                            <a:schemeClr val="dk1"/>
                          </a:solidFill>
                          <a:effectLst/>
                          <a:latin typeface="Arial" panose="020B0604020202020204" pitchFamily="34" charset="0"/>
                          <a:ea typeface="+mn-ea"/>
                          <a:cs typeface="Arial" panose="020B0604020202020204" pitchFamily="34" charset="0"/>
                        </a:rPr>
                        <a:t>và</a:t>
                      </a:r>
                      <a:r>
                        <a:rPr lang="sq-AL" sz="1800" b="0" kern="1200" dirty="0">
                          <a:solidFill>
                            <a:schemeClr val="dk1"/>
                          </a:solidFill>
                          <a:effectLst/>
                          <a:latin typeface="Arial" panose="020B0604020202020204" pitchFamily="34" charset="0"/>
                          <a:ea typeface="+mn-ea"/>
                          <a:cs typeface="Arial" panose="020B0604020202020204" pitchFamily="34" charset="0"/>
                        </a:rPr>
                        <a:t> các bệnh nguy hiểm, mới nổi</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77800" indent="0" algn="just" defTabSz="914377" rtl="0" eaLnBrk="1" latinLnBrk="0" hangingPunct="1">
                        <a:spcBef>
                          <a:spcPts val="600"/>
                        </a:spcBef>
                        <a:spcAft>
                          <a:spcPts val="600"/>
                        </a:spcAft>
                      </a:pPr>
                      <a:r>
                        <a:rPr lang="en-US" sz="1800" kern="1200" dirty="0">
                          <a:effectLst/>
                          <a:latin typeface="Arial" panose="020B0604020202020204" pitchFamily="34" charset="0"/>
                          <a:cs typeface="Arial" panose="020B0604020202020204" pitchFamily="34" charset="0"/>
                        </a:rPr>
                        <a:t>100% ổ</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dịch</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được</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phát</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hiện</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xử</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lý</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kịp</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thời</a:t>
                      </a:r>
                      <a:r>
                        <a:rPr lang="en-US" sz="1800" kern="1200" baseline="0" dirty="0">
                          <a:effectLst/>
                          <a:latin typeface="Arial" panose="020B0604020202020204" pitchFamily="34" charset="0"/>
                          <a:cs typeface="Arial" panose="020B0604020202020204" pitchFamily="34" charset="0"/>
                        </a:rPr>
                        <a:t>, </a:t>
                      </a:r>
                      <a:r>
                        <a:rPr lang="sq-AL" sz="1800" kern="1200" dirty="0">
                          <a:effectLst/>
                          <a:latin typeface="Arial" panose="020B0604020202020204" pitchFamily="34" charset="0"/>
                          <a:cs typeface="Arial" panose="020B0604020202020204" pitchFamily="34" charset="0"/>
                        </a:rPr>
                        <a:t>không để bùng phát trong cộng đồng và các cơ sở y tế</a:t>
                      </a:r>
                      <a:endParaRPr lang="en-US" sz="1800" kern="1200" dirty="0">
                        <a:effectLst/>
                        <a:latin typeface="Arial" panose="020B0604020202020204" pitchFamily="34" charset="0"/>
                        <a:cs typeface="Arial" panose="020B0604020202020204" pitchFamily="34" charset="0"/>
                      </a:endParaRPr>
                    </a:p>
                  </a:txBody>
                  <a:tcPr marL="44351" marR="44351" marT="0" marB="0"/>
                </a:tc>
                <a:extLst>
                  <a:ext uri="{0D108BD9-81ED-4DB2-BD59-A6C34878D82A}">
                    <a16:rowId xmlns:a16="http://schemas.microsoft.com/office/drawing/2014/main" val="1733832544"/>
                  </a:ext>
                </a:extLst>
              </a:tr>
              <a:tr h="335902">
                <a:tc>
                  <a:txBody>
                    <a:bodyPr/>
                    <a:lstStyle/>
                    <a:p>
                      <a:pPr marL="0" marR="0" indent="0" algn="just" defTabSz="914377" rtl="0" eaLnBrk="1" fontAlgn="auto" latinLnBrk="0" hangingPunct="1">
                        <a:lnSpc>
                          <a:spcPct val="100000"/>
                        </a:lnSpc>
                        <a:spcBef>
                          <a:spcPts val="600"/>
                        </a:spcBef>
                        <a:spcAft>
                          <a:spcPts val="600"/>
                        </a:spcAft>
                        <a:buClrTx/>
                        <a:buSzTx/>
                        <a:buFontTx/>
                        <a:buNone/>
                        <a:tabLst/>
                        <a:defRPr/>
                      </a:pPr>
                      <a:r>
                        <a:rPr lang="sq-AL" sz="1800" b="0" dirty="0">
                          <a:effectLst/>
                          <a:latin typeface="Arial" panose="020B0604020202020204" pitchFamily="34" charset="0"/>
                          <a:cs typeface="Arial" panose="020B0604020202020204" pitchFamily="34" charset="0"/>
                        </a:rPr>
                        <a:t>COVID-19</a:t>
                      </a:r>
                      <a:r>
                        <a:rPr lang="en-US" sz="1800" b="0" kern="1200" dirty="0">
                          <a:effectLst/>
                          <a:latin typeface="Arial" panose="020B0604020202020204" pitchFamily="34" charset="0"/>
                          <a:cs typeface="Arial" panose="020B0604020202020204" pitchFamily="34" charset="0"/>
                        </a:rPr>
                        <a:t>,</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đậu</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mùa</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khỉ</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351" marR="44351" marT="0" marB="0"/>
                </a:tc>
                <a:tc>
                  <a:txBody>
                    <a:bodyPr/>
                    <a:lstStyle/>
                    <a:p>
                      <a:pPr marL="228600" indent="0" algn="just" defTabSz="914377" rtl="0" eaLnBrk="1" latinLnBrk="0" hangingPunct="1">
                        <a:spcBef>
                          <a:spcPts val="600"/>
                        </a:spcBef>
                        <a:spcAft>
                          <a:spcPts val="600"/>
                        </a:spcAft>
                      </a:pPr>
                      <a:r>
                        <a:rPr lang="en-US" sz="1800" kern="1200" dirty="0" err="1">
                          <a:effectLst/>
                          <a:latin typeface="Arial" panose="020B0604020202020204" pitchFamily="34" charset="0"/>
                          <a:cs typeface="Arial" panose="020B0604020202020204" pitchFamily="34" charset="0"/>
                        </a:rPr>
                        <a:t>Hạn</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chế</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tối</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đa</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số</a:t>
                      </a:r>
                      <a:r>
                        <a:rPr lang="en-US" sz="1800" kern="1200" baseline="0" dirty="0">
                          <a:effectLst/>
                          <a:latin typeface="Arial" panose="020B0604020202020204" pitchFamily="34" charset="0"/>
                          <a:cs typeface="Arial" panose="020B0604020202020204" pitchFamily="34" charset="0"/>
                        </a:rPr>
                        <a:t> ca </a:t>
                      </a:r>
                      <a:r>
                        <a:rPr lang="en-US" sz="1800" kern="1200" baseline="0" dirty="0" err="1">
                          <a:effectLst/>
                          <a:latin typeface="Arial" panose="020B0604020202020204" pitchFamily="34" charset="0"/>
                          <a:cs typeface="Arial" panose="020B0604020202020204" pitchFamily="34" charset="0"/>
                        </a:rPr>
                        <a:t>bệnh</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nặng</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tử</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vong</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extLst>
                  <a:ext uri="{0D108BD9-81ED-4DB2-BD59-A6C34878D82A}">
                    <a16:rowId xmlns:a16="http://schemas.microsoft.com/office/drawing/2014/main" val="3336809129"/>
                  </a:ext>
                </a:extLst>
              </a:tr>
              <a:tr h="577375">
                <a:tc>
                  <a:txBody>
                    <a:bodyPr/>
                    <a:lstStyle/>
                    <a:p>
                      <a:pPr marL="0" indent="0" algn="just" defTabSz="914377" rtl="0" eaLnBrk="1" latinLnBrk="0" hangingPunct="1">
                        <a:spcBef>
                          <a:spcPts val="600"/>
                        </a:spcBef>
                        <a:spcAft>
                          <a:spcPts val="600"/>
                        </a:spcAft>
                      </a:pPr>
                      <a:r>
                        <a:rPr lang="sq-AL" sz="1800" b="0" kern="1200" dirty="0">
                          <a:effectLst/>
                          <a:latin typeface="Arial" panose="020B0604020202020204" pitchFamily="34" charset="0"/>
                          <a:cs typeface="Arial" panose="020B0604020202020204" pitchFamily="34" charset="0"/>
                        </a:rPr>
                        <a:t>Sốt xuất huyết</a:t>
                      </a:r>
                      <a:endParaRPr lang="en-US" sz="1800" b="0" kern="1200" dirty="0">
                        <a:solidFill>
                          <a:schemeClr val="lt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77800" indent="0" algn="just" defTabSz="914377" rtl="0" eaLnBrk="1" latinLnBrk="0" hangingPunct="1">
                        <a:spcBef>
                          <a:spcPts val="0"/>
                        </a:spcBef>
                        <a:spcAft>
                          <a:spcPts val="0"/>
                        </a:spcAft>
                      </a:pPr>
                      <a:r>
                        <a:rPr lang="sq-AL" sz="1800" kern="1200" dirty="0">
                          <a:effectLst/>
                          <a:latin typeface="Arial" panose="020B0604020202020204" pitchFamily="34" charset="0"/>
                          <a:cs typeface="Arial" panose="020B0604020202020204" pitchFamily="34" charset="0"/>
                        </a:rPr>
                        <a:t>- Số mắc/100.000 dân: &lt;</a:t>
                      </a:r>
                      <a:r>
                        <a:rPr lang="en-US" sz="1800" kern="1200" dirty="0">
                          <a:effectLst/>
                          <a:latin typeface="Arial" panose="020B0604020202020204" pitchFamily="34" charset="0"/>
                          <a:cs typeface="Arial" panose="020B0604020202020204" pitchFamily="34" charset="0"/>
                        </a:rPr>
                        <a:t>150</a:t>
                      </a:r>
                      <a:r>
                        <a:rPr lang="sq-AL" sz="1800" kern="1200" dirty="0">
                          <a:effectLst/>
                          <a:latin typeface="Arial" panose="020B0604020202020204" pitchFamily="34" charset="0"/>
                          <a:cs typeface="Arial" panose="020B0604020202020204" pitchFamily="34" charset="0"/>
                        </a:rPr>
                        <a:t>/100.000</a:t>
                      </a:r>
                      <a:endParaRPr lang="en-US" sz="1800" kern="1200" dirty="0">
                        <a:effectLst/>
                        <a:latin typeface="Arial" panose="020B0604020202020204" pitchFamily="34" charset="0"/>
                        <a:cs typeface="Arial" panose="020B0604020202020204" pitchFamily="34" charset="0"/>
                      </a:endParaRPr>
                    </a:p>
                    <a:p>
                      <a:pPr marL="177800" indent="0" algn="just" defTabSz="914377" rtl="0" eaLnBrk="1" latinLnBrk="0" hangingPunct="1">
                        <a:spcBef>
                          <a:spcPts val="0"/>
                        </a:spcBef>
                        <a:spcAft>
                          <a:spcPts val="0"/>
                        </a:spcAft>
                      </a:pPr>
                      <a:r>
                        <a:rPr lang="sq-AL" sz="1800" kern="1200" dirty="0">
                          <a:effectLst/>
                          <a:latin typeface="Arial" panose="020B0604020202020204" pitchFamily="34" charset="0"/>
                          <a:cs typeface="Arial" panose="020B0604020202020204" pitchFamily="34" charset="0"/>
                        </a:rPr>
                        <a:t>- Tỷ lệ </a:t>
                      </a:r>
                      <a:r>
                        <a:rPr lang="en-US" sz="1800" kern="1200" dirty="0" err="1">
                          <a:effectLst/>
                          <a:latin typeface="Arial" panose="020B0604020202020204" pitchFamily="34" charset="0"/>
                          <a:cs typeface="Arial" panose="020B0604020202020204" pitchFamily="34" charset="0"/>
                        </a:rPr>
                        <a:t>tử</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vong</a:t>
                      </a:r>
                      <a:r>
                        <a:rPr lang="sq-AL" sz="1800" kern="1200" dirty="0">
                          <a:effectLst/>
                          <a:latin typeface="Arial" panose="020B0604020202020204" pitchFamily="34" charset="0"/>
                          <a:cs typeface="Arial" panose="020B0604020202020204" pitchFamily="34" charset="0"/>
                        </a:rPr>
                        <a:t>: &lt;0,09%</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extLst>
                  <a:ext uri="{0D108BD9-81ED-4DB2-BD59-A6C34878D82A}">
                    <a16:rowId xmlns:a16="http://schemas.microsoft.com/office/drawing/2014/main" val="2721245181"/>
                  </a:ext>
                </a:extLst>
              </a:tr>
              <a:tr h="362734">
                <a:tc>
                  <a:txBody>
                    <a:bodyPr/>
                    <a:lstStyle/>
                    <a:p>
                      <a:pPr marL="0" indent="0" algn="just" defTabSz="914377" rtl="0" eaLnBrk="1" latinLnBrk="0" hangingPunct="1">
                        <a:spcBef>
                          <a:spcPts val="600"/>
                        </a:spcBef>
                        <a:spcAft>
                          <a:spcPts val="600"/>
                        </a:spcAft>
                      </a:pPr>
                      <a:r>
                        <a:rPr lang="sq-AL" sz="1800" b="0" kern="1200" dirty="0">
                          <a:effectLst/>
                          <a:latin typeface="Arial" panose="020B0604020202020204" pitchFamily="34" charset="0"/>
                          <a:cs typeface="Arial" panose="020B0604020202020204" pitchFamily="34" charset="0"/>
                        </a:rPr>
                        <a:t>Tay chân miệng</a:t>
                      </a:r>
                      <a:endParaRPr lang="en-US" sz="1800" b="0" kern="1200" dirty="0">
                        <a:solidFill>
                          <a:schemeClr val="lt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77800" indent="0" algn="just" defTabSz="914377" rtl="0" eaLnBrk="1" latinLnBrk="0" hangingPunct="1">
                        <a:spcBef>
                          <a:spcPts val="0"/>
                        </a:spcBef>
                        <a:spcAft>
                          <a:spcPts val="0"/>
                        </a:spcAft>
                      </a:pPr>
                      <a:r>
                        <a:rPr lang="sq-AL" sz="1800" kern="1200" dirty="0">
                          <a:solidFill>
                            <a:schemeClr val="dk1"/>
                          </a:solidFill>
                          <a:effectLst/>
                          <a:latin typeface="Arial" panose="020B0604020202020204" pitchFamily="34" charset="0"/>
                          <a:ea typeface="+mn-ea"/>
                          <a:cs typeface="Arial" panose="020B0604020202020204" pitchFamily="34" charset="0"/>
                        </a:rPr>
                        <a:t>- Tỷ lệ mắc:</a:t>
                      </a:r>
                      <a:r>
                        <a:rPr lang="en-US" sz="1800" kern="1200" dirty="0">
                          <a:solidFill>
                            <a:schemeClr val="dk1"/>
                          </a:solidFill>
                          <a:effectLst/>
                          <a:latin typeface="Arial" panose="020B0604020202020204" pitchFamily="34" charset="0"/>
                          <a:ea typeface="+mn-ea"/>
                          <a:cs typeface="Arial" panose="020B0604020202020204" pitchFamily="34" charset="0"/>
                        </a:rPr>
                        <a:t> </a:t>
                      </a:r>
                      <a:r>
                        <a:rPr lang="sq-AL" sz="1800" kern="1200" dirty="0">
                          <a:solidFill>
                            <a:schemeClr val="dk1"/>
                          </a:solidFill>
                          <a:effectLst/>
                          <a:latin typeface="Arial" panose="020B0604020202020204" pitchFamily="34" charset="0"/>
                          <a:ea typeface="+mn-ea"/>
                          <a:cs typeface="Arial" panose="020B0604020202020204" pitchFamily="34" charset="0"/>
                        </a:rPr>
                        <a:t>&lt;100/100.000 dân</a:t>
                      </a:r>
                      <a:endParaRPr lang="en-US" sz="1800" kern="1200" dirty="0">
                        <a:solidFill>
                          <a:schemeClr val="dk1"/>
                        </a:solidFill>
                        <a:effectLst/>
                        <a:latin typeface="Arial" panose="020B0604020202020204" pitchFamily="34" charset="0"/>
                        <a:ea typeface="+mn-ea"/>
                        <a:cs typeface="Arial" panose="020B0604020202020204" pitchFamily="34" charset="0"/>
                      </a:endParaRPr>
                    </a:p>
                    <a:p>
                      <a:pPr marL="177800" indent="0" algn="just" defTabSz="914377" rtl="0" eaLnBrk="1" latinLnBrk="0" hangingPunct="1">
                        <a:spcBef>
                          <a:spcPts val="0"/>
                        </a:spcBef>
                        <a:spcAft>
                          <a:spcPts val="0"/>
                        </a:spcAft>
                      </a:pPr>
                      <a:r>
                        <a:rPr lang="sq-AL" sz="1800" kern="1200" dirty="0">
                          <a:solidFill>
                            <a:schemeClr val="dk1"/>
                          </a:solidFill>
                          <a:effectLst/>
                          <a:latin typeface="Arial" panose="020B0604020202020204" pitchFamily="34" charset="0"/>
                          <a:ea typeface="+mn-ea"/>
                          <a:cs typeface="Arial" panose="020B0604020202020204" pitchFamily="34" charset="0"/>
                        </a:rPr>
                        <a:t>- Tỷ lệ tử vong: &lt;0,05%</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extLst>
                  <a:ext uri="{0D108BD9-81ED-4DB2-BD59-A6C34878D82A}">
                    <a16:rowId xmlns:a16="http://schemas.microsoft.com/office/drawing/2014/main" val="502331647"/>
                  </a:ext>
                </a:extLst>
              </a:tr>
              <a:tr h="379693">
                <a:tc>
                  <a:txBody>
                    <a:bodyPr/>
                    <a:lstStyle/>
                    <a:p>
                      <a:pPr marL="0" indent="0" algn="just" defTabSz="914377" rtl="0" eaLnBrk="1" latinLnBrk="0" hangingPunct="1">
                        <a:spcBef>
                          <a:spcPts val="600"/>
                        </a:spcBef>
                        <a:spcAft>
                          <a:spcPts val="600"/>
                        </a:spcAft>
                      </a:pPr>
                      <a:r>
                        <a:rPr lang="sq-AL" sz="1800" b="0" kern="1200" dirty="0">
                          <a:effectLst/>
                          <a:latin typeface="Arial" panose="020B0604020202020204" pitchFamily="34" charset="0"/>
                          <a:cs typeface="Arial" panose="020B0604020202020204" pitchFamily="34" charset="0"/>
                        </a:rPr>
                        <a:t>Sốt rét</a:t>
                      </a:r>
                      <a:endParaRPr lang="en-US" sz="1800" b="0" kern="1200" dirty="0">
                        <a:solidFill>
                          <a:schemeClr val="lt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77800" indent="0" algn="just" defTabSz="914377" rtl="0" eaLnBrk="1" latinLnBrk="0" hangingPunct="1">
                        <a:spcBef>
                          <a:spcPts val="0"/>
                        </a:spcBef>
                        <a:spcAft>
                          <a:spcPts val="0"/>
                        </a:spcAft>
                      </a:pPr>
                      <a:r>
                        <a:rPr lang="sq-AL" sz="1800" kern="1200" dirty="0">
                          <a:solidFill>
                            <a:schemeClr val="dk1"/>
                          </a:solidFill>
                          <a:effectLst/>
                          <a:latin typeface="Arial" panose="020B0604020202020204" pitchFamily="34" charset="0"/>
                          <a:ea typeface="+mn-ea"/>
                          <a:cs typeface="Arial" panose="020B0604020202020204" pitchFamily="34" charset="0"/>
                        </a:rPr>
                        <a:t>- Tỷ lệ mắc: &lt;</a:t>
                      </a:r>
                      <a:r>
                        <a:rPr lang="en-US" sz="1800" kern="1200" dirty="0">
                          <a:solidFill>
                            <a:schemeClr val="dk1"/>
                          </a:solidFill>
                          <a:effectLst/>
                          <a:latin typeface="Arial" panose="020B0604020202020204" pitchFamily="34" charset="0"/>
                          <a:ea typeface="+mn-ea"/>
                          <a:cs typeface="Arial" panose="020B0604020202020204" pitchFamily="34" charset="0"/>
                        </a:rPr>
                        <a:t>0</a:t>
                      </a:r>
                      <a:r>
                        <a:rPr lang="sq-AL" sz="1800" kern="1200" dirty="0">
                          <a:solidFill>
                            <a:schemeClr val="dk1"/>
                          </a:solidFill>
                          <a:effectLst/>
                          <a:latin typeface="Arial" panose="020B0604020202020204" pitchFamily="34" charset="0"/>
                          <a:ea typeface="+mn-ea"/>
                          <a:cs typeface="Arial" panose="020B0604020202020204" pitchFamily="34" charset="0"/>
                        </a:rPr>
                        <a:t>,5/100.000 dân</a:t>
                      </a:r>
                      <a:endParaRPr lang="en-US" sz="1800" kern="1200" dirty="0">
                        <a:solidFill>
                          <a:schemeClr val="dk1"/>
                        </a:solidFill>
                        <a:effectLst/>
                        <a:latin typeface="Arial" panose="020B0604020202020204" pitchFamily="34" charset="0"/>
                        <a:ea typeface="+mn-ea"/>
                        <a:cs typeface="Arial" panose="020B0604020202020204" pitchFamily="34" charset="0"/>
                      </a:endParaRPr>
                    </a:p>
                    <a:p>
                      <a:pPr marL="177800" indent="0" algn="just" defTabSz="914377" rtl="0" eaLnBrk="1" latinLnBrk="0" hangingPunct="1">
                        <a:spcBef>
                          <a:spcPts val="0"/>
                        </a:spcBef>
                        <a:spcAft>
                          <a:spcPts val="0"/>
                        </a:spcAft>
                      </a:pPr>
                      <a:r>
                        <a:rPr lang="sq-AL" sz="1800" kern="1200" dirty="0">
                          <a:solidFill>
                            <a:schemeClr val="dk1"/>
                          </a:solidFill>
                          <a:effectLst/>
                          <a:latin typeface="Arial" panose="020B0604020202020204" pitchFamily="34" charset="0"/>
                          <a:ea typeface="+mn-ea"/>
                          <a:cs typeface="Arial" panose="020B0604020202020204" pitchFamily="34" charset="0"/>
                        </a:rPr>
                        <a:t>- Tỷ lệ tử vong ≤0,0</a:t>
                      </a:r>
                      <a:r>
                        <a:rPr lang="en-US" sz="1800" kern="1200" dirty="0">
                          <a:solidFill>
                            <a:schemeClr val="dk1"/>
                          </a:solidFill>
                          <a:effectLst/>
                          <a:latin typeface="Arial" panose="020B0604020202020204" pitchFamily="34" charset="0"/>
                          <a:ea typeface="+mn-ea"/>
                          <a:cs typeface="Arial" panose="020B0604020202020204" pitchFamily="34" charset="0"/>
                        </a:rPr>
                        <a:t>0</a:t>
                      </a:r>
                      <a:r>
                        <a:rPr lang="sq-AL" sz="1800" kern="1200" dirty="0">
                          <a:solidFill>
                            <a:schemeClr val="dk1"/>
                          </a:solidFill>
                          <a:effectLst/>
                          <a:latin typeface="Arial" panose="020B0604020202020204" pitchFamily="34" charset="0"/>
                          <a:ea typeface="+mn-ea"/>
                          <a:cs typeface="Arial" panose="020B0604020202020204" pitchFamily="34" charset="0"/>
                        </a:rPr>
                        <a:t>2/100.000 dân</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extLst>
                  <a:ext uri="{0D108BD9-81ED-4DB2-BD59-A6C34878D82A}">
                    <a16:rowId xmlns:a16="http://schemas.microsoft.com/office/drawing/2014/main" val="2592273475"/>
                  </a:ext>
                </a:extLst>
              </a:tr>
              <a:tr h="140442">
                <a:tc>
                  <a:txBody>
                    <a:bodyPr/>
                    <a:lstStyle/>
                    <a:p>
                      <a:pPr marL="0" indent="0" algn="just" defTabSz="914377" rtl="0" eaLnBrk="1" latinLnBrk="0" hangingPunct="1">
                        <a:spcBef>
                          <a:spcPts val="600"/>
                        </a:spcBef>
                        <a:spcAft>
                          <a:spcPts val="600"/>
                        </a:spcAft>
                      </a:pPr>
                      <a:r>
                        <a:rPr lang="en-US" sz="1800" b="0" kern="1200" dirty="0" err="1">
                          <a:effectLst/>
                          <a:latin typeface="Arial" panose="020B0604020202020204" pitchFamily="34" charset="0"/>
                          <a:cs typeface="Arial" panose="020B0604020202020204" pitchFamily="34" charset="0"/>
                        </a:rPr>
                        <a:t>Bệnh</a:t>
                      </a:r>
                      <a:r>
                        <a:rPr lang="en-US" sz="1800" b="0" kern="1200" dirty="0">
                          <a:effectLst/>
                          <a:latin typeface="Arial" panose="020B0604020202020204" pitchFamily="34" charset="0"/>
                          <a:cs typeface="Arial" panose="020B0604020202020204" pitchFamily="34" charset="0"/>
                        </a:rPr>
                        <a:t> </a:t>
                      </a:r>
                      <a:r>
                        <a:rPr lang="en-US" sz="1800" b="0" kern="1200" dirty="0" err="1">
                          <a:effectLst/>
                          <a:latin typeface="Arial" panose="020B0604020202020204" pitchFamily="34" charset="0"/>
                          <a:cs typeface="Arial" panose="020B0604020202020204" pitchFamily="34" charset="0"/>
                        </a:rPr>
                        <a:t>dại</a:t>
                      </a:r>
                      <a:endParaRPr lang="en-US" sz="1800" b="0" kern="1200" dirty="0">
                        <a:solidFill>
                          <a:schemeClr val="lt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14300" indent="0">
                        <a:spcBef>
                          <a:spcPts val="600"/>
                        </a:spcBef>
                        <a:spcAft>
                          <a:spcPts val="600"/>
                        </a:spcAft>
                      </a:pPr>
                      <a:r>
                        <a:rPr lang="sq-AL" sz="1800" dirty="0">
                          <a:effectLst/>
                          <a:latin typeface="Arial" panose="020B0604020202020204" pitchFamily="34" charset="0"/>
                          <a:cs typeface="Arial" panose="020B0604020202020204" pitchFamily="34" charset="0"/>
                        </a:rPr>
                        <a:t> ≤ </a:t>
                      </a:r>
                      <a:r>
                        <a:rPr lang="en-US" sz="1800" dirty="0">
                          <a:effectLst/>
                          <a:latin typeface="Arial" panose="020B0604020202020204" pitchFamily="34" charset="0"/>
                          <a:cs typeface="Arial" panose="020B0604020202020204" pitchFamily="34" charset="0"/>
                        </a:rPr>
                        <a:t>85</a:t>
                      </a:r>
                      <a:r>
                        <a:rPr lang="sq-AL" sz="1800" dirty="0">
                          <a:effectLst/>
                          <a:latin typeface="Arial" panose="020B0604020202020204" pitchFamily="34" charset="0"/>
                          <a:cs typeface="Arial" panose="020B0604020202020204" pitchFamily="34" charset="0"/>
                        </a:rPr>
                        <a:t> trường hợp tử vong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351" marR="44351" marT="0" marB="0"/>
                </a:tc>
                <a:extLst>
                  <a:ext uri="{0D108BD9-81ED-4DB2-BD59-A6C34878D82A}">
                    <a16:rowId xmlns:a16="http://schemas.microsoft.com/office/drawing/2014/main" val="2403064576"/>
                  </a:ext>
                </a:extLst>
              </a:tr>
              <a:tr h="295519">
                <a:tc>
                  <a:txBody>
                    <a:bodyPr/>
                    <a:lstStyle/>
                    <a:p>
                      <a:pPr marL="0" indent="0" algn="just" defTabSz="914377" rtl="0" eaLnBrk="1" latinLnBrk="0" hangingPunct="1">
                        <a:spcBef>
                          <a:spcPts val="600"/>
                        </a:spcBef>
                        <a:spcAft>
                          <a:spcPts val="600"/>
                        </a:spcAft>
                      </a:pPr>
                      <a:r>
                        <a:rPr lang="en-US" sz="1800" b="0" kern="1200" dirty="0" err="1">
                          <a:effectLst/>
                          <a:latin typeface="Arial" panose="020B0604020202020204" pitchFamily="34" charset="0"/>
                          <a:cs typeface="Arial" panose="020B0604020202020204" pitchFamily="34" charset="0"/>
                        </a:rPr>
                        <a:t>Sởi</a:t>
                      </a:r>
                      <a:r>
                        <a:rPr lang="en-US" sz="1800" b="0" kern="1200" dirty="0">
                          <a:effectLst/>
                          <a:latin typeface="Arial" panose="020B0604020202020204" pitchFamily="34" charset="0"/>
                          <a:cs typeface="Arial" panose="020B0604020202020204" pitchFamily="34" charset="0"/>
                        </a:rPr>
                        <a:t>, rubella</a:t>
                      </a:r>
                      <a:endParaRPr lang="en-US" sz="1800" b="0" kern="1200" dirty="0">
                        <a:solidFill>
                          <a:schemeClr val="lt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77800" indent="0" algn="just" defTabSz="914377" rtl="0" eaLnBrk="1" latinLnBrk="0" hangingPunct="1">
                        <a:spcBef>
                          <a:spcPts val="600"/>
                        </a:spcBef>
                        <a:spcAft>
                          <a:spcPts val="600"/>
                        </a:spcAft>
                      </a:pPr>
                      <a:r>
                        <a:rPr lang="sq-AL" sz="1800" kern="1200" dirty="0">
                          <a:effectLst/>
                          <a:latin typeface="Arial" panose="020B0604020202020204" pitchFamily="34" charset="0"/>
                          <a:cs typeface="Arial" panose="020B0604020202020204" pitchFamily="34" charset="0"/>
                        </a:rPr>
                        <a:t>Tỷ lệ mắc: &lt;</a:t>
                      </a:r>
                      <a:r>
                        <a:rPr lang="en-US" sz="1800" kern="1200" dirty="0">
                          <a:effectLst/>
                          <a:latin typeface="Arial" panose="020B0604020202020204" pitchFamily="34" charset="0"/>
                          <a:cs typeface="Arial" panose="020B0604020202020204" pitchFamily="34" charset="0"/>
                        </a:rPr>
                        <a:t>5</a:t>
                      </a:r>
                      <a:r>
                        <a:rPr lang="sq-AL" sz="1800" kern="1200" dirty="0">
                          <a:effectLst/>
                          <a:latin typeface="Arial" panose="020B0604020202020204" pitchFamily="34" charset="0"/>
                          <a:cs typeface="Arial" panose="020B0604020202020204" pitchFamily="34" charset="0"/>
                        </a:rPr>
                        <a:t>/100.000 dân</a:t>
                      </a:r>
                      <a:endParaRPr lang="en-US" sz="1800" kern="1200" dirty="0">
                        <a:effectLst/>
                        <a:latin typeface="Arial" panose="020B0604020202020204" pitchFamily="34" charset="0"/>
                        <a:cs typeface="Arial" panose="020B0604020202020204" pitchFamily="34" charset="0"/>
                      </a:endParaRPr>
                    </a:p>
                  </a:txBody>
                  <a:tcPr marL="44351" marR="44351" marT="0" marB="0"/>
                </a:tc>
                <a:extLst>
                  <a:ext uri="{0D108BD9-81ED-4DB2-BD59-A6C34878D82A}">
                    <a16:rowId xmlns:a16="http://schemas.microsoft.com/office/drawing/2014/main" val="4182482083"/>
                  </a:ext>
                </a:extLst>
              </a:tr>
              <a:tr h="280885">
                <a:tc>
                  <a:txBody>
                    <a:bodyPr/>
                    <a:lstStyle/>
                    <a:p>
                      <a:pPr marL="0" indent="0" algn="just" defTabSz="914377" rtl="0" eaLnBrk="1" latinLnBrk="0" hangingPunct="1">
                        <a:spcBef>
                          <a:spcPts val="600"/>
                        </a:spcBef>
                        <a:spcAft>
                          <a:spcPts val="600"/>
                        </a:spcAft>
                      </a:pPr>
                      <a:r>
                        <a:rPr lang="en-US" sz="1800" b="0" kern="1200" dirty="0" err="1">
                          <a:effectLst/>
                          <a:latin typeface="Arial" panose="020B0604020202020204" pitchFamily="34" charset="0"/>
                          <a:cs typeface="Arial" panose="020B0604020202020204" pitchFamily="34" charset="0"/>
                        </a:rPr>
                        <a:t>Bệnh</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t</a:t>
                      </a:r>
                      <a:r>
                        <a:rPr lang="en-US" sz="1800" b="0" kern="1200" dirty="0" err="1">
                          <a:effectLst/>
                          <a:latin typeface="Arial" panose="020B0604020202020204" pitchFamily="34" charset="0"/>
                          <a:cs typeface="Arial" panose="020B0604020202020204" pitchFamily="34" charset="0"/>
                        </a:rPr>
                        <a:t>ả</a:t>
                      </a:r>
                      <a:endParaRPr lang="en-US" sz="1800" b="0" kern="1200" dirty="0">
                        <a:solidFill>
                          <a:schemeClr val="lt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77800" marR="0" indent="0" algn="just" defTabSz="914377" rtl="0" eaLnBrk="1" fontAlgn="auto" latinLnBrk="0" hangingPunct="1">
                        <a:lnSpc>
                          <a:spcPct val="100000"/>
                        </a:lnSpc>
                        <a:spcBef>
                          <a:spcPts val="600"/>
                        </a:spcBef>
                        <a:spcAft>
                          <a:spcPts val="600"/>
                        </a:spcAft>
                        <a:buClrTx/>
                        <a:buSzTx/>
                        <a:buFontTx/>
                        <a:buNone/>
                        <a:tabLst/>
                        <a:defRPr/>
                      </a:pPr>
                      <a:r>
                        <a:rPr lang="en-US" sz="1800" kern="1200" dirty="0">
                          <a:effectLst/>
                          <a:latin typeface="Arial" panose="020B0604020202020204" pitchFamily="34" charset="0"/>
                          <a:cs typeface="Arial" panose="020B0604020202020204" pitchFamily="34" charset="0"/>
                        </a:rPr>
                        <a:t>100% ổ</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dịch</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được</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phát</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hiện</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xử</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lý</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kịp</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thời</a:t>
                      </a:r>
                      <a:r>
                        <a:rPr lang="en-US" sz="1800" kern="1200" baseline="0" dirty="0">
                          <a:effectLst/>
                          <a:latin typeface="Arial" panose="020B0604020202020204" pitchFamily="34" charset="0"/>
                          <a:cs typeface="Arial" panose="020B0604020202020204" pitchFamily="34" charset="0"/>
                        </a:rPr>
                        <a:t>, </a:t>
                      </a:r>
                      <a:r>
                        <a:rPr lang="sq-AL" sz="1800" kern="1200" dirty="0">
                          <a:effectLst/>
                          <a:latin typeface="Arial" panose="020B0604020202020204" pitchFamily="34" charset="0"/>
                          <a:cs typeface="Arial" panose="020B0604020202020204" pitchFamily="34" charset="0"/>
                        </a:rPr>
                        <a:t>không để </a:t>
                      </a:r>
                      <a:r>
                        <a:rPr lang="en-US" sz="1800" kern="1200" dirty="0" err="1">
                          <a:effectLst/>
                          <a:latin typeface="Arial" panose="020B0604020202020204" pitchFamily="34" charset="0"/>
                          <a:cs typeface="Arial" panose="020B0604020202020204" pitchFamily="34" charset="0"/>
                        </a:rPr>
                        <a:t>lây</a:t>
                      </a:r>
                      <a:r>
                        <a:rPr lang="en-US" sz="1800" kern="1200" baseline="0" dirty="0">
                          <a:effectLst/>
                          <a:latin typeface="Arial" panose="020B0604020202020204" pitchFamily="34" charset="0"/>
                          <a:cs typeface="Arial" panose="020B0604020202020204" pitchFamily="34" charset="0"/>
                        </a:rPr>
                        <a:t> </a:t>
                      </a:r>
                      <a:r>
                        <a:rPr lang="en-US" sz="1800" kern="1200" baseline="0" dirty="0" err="1">
                          <a:effectLst/>
                          <a:latin typeface="Arial" panose="020B0604020202020204" pitchFamily="34" charset="0"/>
                          <a:cs typeface="Arial" panose="020B0604020202020204" pitchFamily="34" charset="0"/>
                        </a:rPr>
                        <a:t>lan</a:t>
                      </a:r>
                      <a:r>
                        <a:rPr lang="sq-AL" sz="1800" kern="1200" dirty="0">
                          <a:effectLst/>
                          <a:latin typeface="Arial" panose="020B0604020202020204" pitchFamily="34" charset="0"/>
                          <a:cs typeface="Arial" panose="020B0604020202020204" pitchFamily="34" charset="0"/>
                        </a:rPr>
                        <a:t> cộng đồng</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extLst>
                  <a:ext uri="{0D108BD9-81ED-4DB2-BD59-A6C34878D82A}">
                    <a16:rowId xmlns:a16="http://schemas.microsoft.com/office/drawing/2014/main" val="1662251865"/>
                  </a:ext>
                </a:extLst>
              </a:tr>
              <a:tr h="280885">
                <a:tc>
                  <a:txBody>
                    <a:bodyPr/>
                    <a:lstStyle/>
                    <a:p>
                      <a:pPr marL="0" indent="0" algn="just" defTabSz="914377" rtl="0" eaLnBrk="1" latinLnBrk="0" hangingPunct="1">
                        <a:spcBef>
                          <a:spcPts val="600"/>
                        </a:spcBef>
                        <a:spcAft>
                          <a:spcPts val="600"/>
                        </a:spcAft>
                      </a:pPr>
                      <a:r>
                        <a:rPr lang="en-US" sz="1800" b="0" kern="1200" dirty="0">
                          <a:effectLst/>
                          <a:latin typeface="Arial" panose="020B0604020202020204" pitchFamily="34" charset="0"/>
                          <a:cs typeface="Arial" panose="020B0604020202020204" pitchFamily="34" charset="0"/>
                        </a:rPr>
                        <a:t>Ho</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gà</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bạch</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hầu</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viêm</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não</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Nhật</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Bản</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và</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các</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bệnh</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truyền</a:t>
                      </a:r>
                      <a:r>
                        <a:rPr lang="en-US" sz="1800" b="0" kern="1200" baseline="0" dirty="0">
                          <a:effectLst/>
                          <a:latin typeface="Arial" panose="020B0604020202020204" pitchFamily="34" charset="0"/>
                          <a:cs typeface="Arial" panose="020B0604020202020204" pitchFamily="34" charset="0"/>
                        </a:rPr>
                        <a:t> </a:t>
                      </a:r>
                      <a:r>
                        <a:rPr lang="en-US" sz="1800" b="0" kern="1200" baseline="0" dirty="0" err="1">
                          <a:effectLst/>
                          <a:latin typeface="Arial" panose="020B0604020202020204" pitchFamily="34" charset="0"/>
                          <a:cs typeface="Arial" panose="020B0604020202020204" pitchFamily="34" charset="0"/>
                        </a:rPr>
                        <a:t>nhiễm</a:t>
                      </a:r>
                      <a:r>
                        <a:rPr lang="en-US" sz="1800" b="0" kern="1200" baseline="0" dirty="0">
                          <a:effectLst/>
                          <a:latin typeface="Arial" panose="020B0604020202020204" pitchFamily="34" charset="0"/>
                          <a:cs typeface="Arial" panose="020B0604020202020204" pitchFamily="34" charset="0"/>
                        </a:rPr>
                        <a:t> </a:t>
                      </a:r>
                      <a:r>
                        <a:rPr lang="sq-AL" sz="1800" b="0" kern="1200" dirty="0">
                          <a:effectLst/>
                          <a:latin typeface="Arial" panose="020B0604020202020204" pitchFamily="34" charset="0"/>
                          <a:cs typeface="Arial" panose="020B0604020202020204" pitchFamily="34" charset="0"/>
                        </a:rPr>
                        <a:t>trong</a:t>
                      </a:r>
                      <a:r>
                        <a:rPr lang="en-US" sz="1800" b="0" kern="1200" dirty="0">
                          <a:effectLst/>
                          <a:latin typeface="Arial" panose="020B0604020202020204" pitchFamily="34" charset="0"/>
                          <a:cs typeface="Arial" panose="020B0604020202020204" pitchFamily="34" charset="0"/>
                        </a:rPr>
                        <a:t> TCMR</a:t>
                      </a:r>
                      <a:endParaRPr lang="en-US" sz="1800" b="0" kern="1200" dirty="0">
                        <a:solidFill>
                          <a:schemeClr val="tx1"/>
                        </a:solidFill>
                        <a:effectLst/>
                        <a:latin typeface="Arial" panose="020B0604020202020204" pitchFamily="34" charset="0"/>
                        <a:ea typeface="+mn-ea"/>
                        <a:cs typeface="Arial" panose="020B0604020202020204" pitchFamily="34" charset="0"/>
                      </a:endParaRPr>
                    </a:p>
                  </a:txBody>
                  <a:tcPr marL="44351" marR="44351" marT="0" marB="0"/>
                </a:tc>
                <a:tc>
                  <a:txBody>
                    <a:bodyPr/>
                    <a:lstStyle/>
                    <a:p>
                      <a:pPr marL="177800" marR="0" indent="0" algn="just" defTabSz="914377" rtl="0" eaLnBrk="1" fontAlgn="auto" latinLnBrk="0" hangingPunct="1">
                        <a:lnSpc>
                          <a:spcPct val="100000"/>
                        </a:lnSpc>
                        <a:spcBef>
                          <a:spcPts val="600"/>
                        </a:spcBef>
                        <a:spcAft>
                          <a:spcPts val="600"/>
                        </a:spcAft>
                        <a:buClrTx/>
                        <a:buSzTx/>
                        <a:buFontTx/>
                        <a:buNone/>
                        <a:tabLst/>
                        <a:defRPr/>
                      </a:pPr>
                      <a:r>
                        <a:rPr lang="en-US" sz="1800" kern="1200" dirty="0">
                          <a:effectLst/>
                          <a:latin typeface="Arial" panose="020B0604020202020204" pitchFamily="34" charset="0"/>
                          <a:cs typeface="Arial" panose="020B0604020202020204" pitchFamily="34" charset="0"/>
                        </a:rPr>
                        <a:t>G</a:t>
                      </a:r>
                      <a:r>
                        <a:rPr lang="sq-AL" sz="1800" kern="1200" dirty="0">
                          <a:effectLst/>
                          <a:latin typeface="Arial" panose="020B0604020202020204" pitchFamily="34" charset="0"/>
                          <a:cs typeface="Arial" panose="020B0604020202020204" pitchFamily="34" charset="0"/>
                        </a:rPr>
                        <a:t>iảm 5% so với trung bình giai đoạn 2016-2020</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marL="44351" marR="44351" marT="0" marB="0"/>
                </a:tc>
                <a:extLst>
                  <a:ext uri="{0D108BD9-81ED-4DB2-BD59-A6C34878D82A}">
                    <a16:rowId xmlns:a16="http://schemas.microsoft.com/office/drawing/2014/main" val="503804600"/>
                  </a:ext>
                </a:extLst>
              </a:tr>
            </a:tbl>
          </a:graphicData>
        </a:graphic>
      </p:graphicFrame>
    </p:spTree>
    <p:extLst>
      <p:ext uri="{BB962C8B-B14F-4D97-AF65-F5344CB8AC3E}">
        <p14:creationId xmlns:p14="http://schemas.microsoft.com/office/powerpoint/2010/main" val="134273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p:cNvSpPr/>
          <p:nvPr/>
        </p:nvSpPr>
        <p:spPr>
          <a:xfrm>
            <a:off x="3178630" y="6332148"/>
            <a:ext cx="972457" cy="52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 name="Rectangle 4"/>
          <p:cNvSpPr/>
          <p:nvPr/>
        </p:nvSpPr>
        <p:spPr>
          <a:xfrm>
            <a:off x="4151088" y="6094666"/>
            <a:ext cx="972457" cy="76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6" name="Rectangle 5"/>
          <p:cNvSpPr/>
          <p:nvPr/>
        </p:nvSpPr>
        <p:spPr>
          <a:xfrm>
            <a:off x="5123545" y="5936345"/>
            <a:ext cx="972457" cy="92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Rectangle 6"/>
          <p:cNvSpPr/>
          <p:nvPr/>
        </p:nvSpPr>
        <p:spPr>
          <a:xfrm>
            <a:off x="6096001" y="6094666"/>
            <a:ext cx="972457" cy="76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 name="Rectangle 7"/>
          <p:cNvSpPr/>
          <p:nvPr/>
        </p:nvSpPr>
        <p:spPr>
          <a:xfrm>
            <a:off x="7068458" y="6442407"/>
            <a:ext cx="972457" cy="4155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 name="Rectangle 8"/>
          <p:cNvSpPr/>
          <p:nvPr/>
        </p:nvSpPr>
        <p:spPr>
          <a:xfrm>
            <a:off x="8040916" y="6564417"/>
            <a:ext cx="972457" cy="2935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169" y="128528"/>
            <a:ext cx="1385659" cy="1383998"/>
          </a:xfrm>
          <a:prstGeom prst="rect">
            <a:avLst/>
          </a:prstGeom>
        </p:spPr>
      </p:pic>
      <p:sp>
        <p:nvSpPr>
          <p:cNvPr id="19" name="Rectangle 18"/>
          <p:cNvSpPr/>
          <p:nvPr/>
        </p:nvSpPr>
        <p:spPr>
          <a:xfrm>
            <a:off x="1" y="2745706"/>
            <a:ext cx="12191999" cy="595356"/>
          </a:xfrm>
          <a:prstGeom prst="rect">
            <a:avLst/>
          </a:prstGeom>
        </p:spPr>
        <p:txBody>
          <a:bodyPr wrap="square">
            <a:spAutoFit/>
          </a:bodyPr>
          <a:lstStyle/>
          <a:p>
            <a:pPr algn="ctr" defTabSz="914377">
              <a:lnSpc>
                <a:spcPct val="120000"/>
              </a:lnSpc>
              <a:spcBef>
                <a:spcPct val="0"/>
              </a:spcBef>
            </a:pPr>
            <a:r>
              <a:rPr lang="en-US" sz="3000" b="1" dirty="0">
                <a:solidFill>
                  <a:schemeClr val="bg1"/>
                </a:solidFill>
                <a:latin typeface="Arial" charset="0"/>
                <a:ea typeface="Arial" charset="0"/>
                <a:cs typeface="Arial" charset="0"/>
              </a:rPr>
              <a:t>CÁC GIẢI PHÁP PHÒNG, CHỐNG DỊCH BỆNH TRUYỀN NHIỄM</a:t>
            </a:r>
          </a:p>
        </p:txBody>
      </p:sp>
    </p:spTree>
    <p:extLst>
      <p:ext uri="{BB962C8B-B14F-4D97-AF65-F5344CB8AC3E}">
        <p14:creationId xmlns:p14="http://schemas.microsoft.com/office/powerpoint/2010/main" val="3642773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28030" y="1178464"/>
            <a:ext cx="11169921" cy="4800600"/>
          </a:xfrm>
        </p:spPr>
        <p:txBody>
          <a:bodyPr/>
          <a:lstStyle/>
          <a:p>
            <a:pPr marL="228594" lvl="1" algn="just">
              <a:lnSpc>
                <a:spcPct val="100000"/>
              </a:lnSpc>
              <a:spcBef>
                <a:spcPts val="600"/>
              </a:spcBef>
              <a:spcAft>
                <a:spcPts val="600"/>
              </a:spcAft>
            </a:pPr>
            <a:r>
              <a:rPr lang="pt-BR" sz="1800" dirty="0">
                <a:latin typeface="Arial" panose="020B0604020202020204" pitchFamily="34" charset="0"/>
                <a:cs typeface="Arial" panose="020B0604020202020204" pitchFamily="34" charset="0"/>
              </a:rPr>
              <a:t>Tổ chức thực hiện các nhiệm vụ, giải pháp theo chỉ đạo của Đảng, Quốc hội, Chính phủ, Thủ tướng Chính phủ</a:t>
            </a:r>
          </a:p>
          <a:p>
            <a:pPr lvl="1" algn="just">
              <a:lnSpc>
                <a:spcPct val="100000"/>
              </a:lnSpc>
              <a:spcBef>
                <a:spcPts val="600"/>
              </a:spcBef>
              <a:spcAft>
                <a:spcPts val="600"/>
              </a:spcAft>
            </a:pPr>
            <a:r>
              <a:rPr lang="en-US" sz="1600" dirty="0" err="1">
                <a:latin typeface="Arial" panose="020B0604020202020204" pitchFamily="34" charset="0"/>
                <a:ea typeface="Times New Roman" panose="02020603050405020304" pitchFamily="18" charset="0"/>
                <a:cs typeface="Arial" panose="020B0604020202020204" pitchFamily="34" charset="0"/>
              </a:rPr>
              <a:t>Nghị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quyết</a:t>
            </a:r>
            <a:r>
              <a:rPr lang="en-US" sz="1600" dirty="0">
                <a:latin typeface="Arial" panose="020B0604020202020204" pitchFamily="34" charset="0"/>
                <a:ea typeface="Times New Roman" panose="02020603050405020304" pitchFamily="18" charset="0"/>
                <a:cs typeface="Arial" panose="020B0604020202020204" pitchFamily="34" charset="0"/>
              </a:rPr>
              <a:t> 42-NQ/TW </a:t>
            </a:r>
            <a:r>
              <a:rPr lang="en-US" sz="1600" dirty="0" err="1">
                <a:latin typeface="Arial" panose="020B0604020202020204" pitchFamily="34" charset="0"/>
                <a:ea typeface="Times New Roman" panose="02020603050405020304" pitchFamily="18" charset="0"/>
                <a:cs typeface="Arial" panose="020B0604020202020204" pitchFamily="34" charset="0"/>
              </a:rPr>
              <a:t>ngày</a:t>
            </a:r>
            <a:r>
              <a:rPr lang="en-US" sz="1600" dirty="0">
                <a:latin typeface="Arial" panose="020B0604020202020204" pitchFamily="34" charset="0"/>
                <a:ea typeface="Times New Roman" panose="02020603050405020304" pitchFamily="18" charset="0"/>
                <a:cs typeface="Arial" panose="020B0604020202020204" pitchFamily="34" charset="0"/>
              </a:rPr>
              <a:t> 24/11/2023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BCHTW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tiếp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tục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đổi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nâng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chất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lượng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chính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sách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hội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đáp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ứng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nghiệp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xây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dựng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bảo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Tổ</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quốc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đoạn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mới</a:t>
            </a:r>
            <a:r>
              <a:rPr lang="en-US" sz="1600" dirty="0">
                <a:latin typeface="Arial" panose="020B0604020202020204" pitchFamily="34" charset="0"/>
                <a:ea typeface="Times New Roman" panose="02020603050405020304" pitchFamily="18" charset="0"/>
                <a:cs typeface="Arial" panose="020B0604020202020204" pitchFamily="34" charset="0"/>
              </a:rPr>
              <a:t>;</a:t>
            </a:r>
            <a:r>
              <a:rPr lang="pt-BR" sz="1600" dirty="0">
                <a:latin typeface="Arial" panose="020B0604020202020204" pitchFamily="34" charset="0"/>
                <a:ea typeface="Times New Roman" panose="02020603050405020304" pitchFamily="18" charset="0"/>
                <a:cs typeface="Arial" panose="020B0604020202020204" pitchFamily="34" charset="0"/>
              </a:rPr>
              <a:t> </a:t>
            </a:r>
          </a:p>
          <a:p>
            <a:pPr lvl="1" algn="just">
              <a:lnSpc>
                <a:spcPct val="100000"/>
              </a:lnSpc>
              <a:spcBef>
                <a:spcPts val="600"/>
              </a:spcBef>
              <a:spcAft>
                <a:spcPts val="600"/>
              </a:spcAft>
            </a:pPr>
            <a:r>
              <a:rPr lang="pt-BR" sz="1600" dirty="0">
                <a:latin typeface="Arial" panose="020B0604020202020204" pitchFamily="34" charset="0"/>
                <a:ea typeface="Times New Roman" panose="02020603050405020304" pitchFamily="18" charset="0"/>
                <a:cs typeface="Arial" panose="020B0604020202020204" pitchFamily="34" charset="0"/>
              </a:rPr>
              <a:t>Chỉ thị 25-CT/TW ngày 25/10/2023 của Ban Bí thư về tiếp tục củng cố, hoàn thiện, nâng cao chất lượng hoạt động của y tế cơ sở trong tình hình mới; </a:t>
            </a:r>
          </a:p>
          <a:p>
            <a:pPr lvl="1" algn="just">
              <a:lnSpc>
                <a:spcPct val="100000"/>
              </a:lnSpc>
              <a:spcBef>
                <a:spcPts val="600"/>
              </a:spcBef>
              <a:spcAft>
                <a:spcPts val="600"/>
              </a:spcAft>
            </a:pPr>
            <a:r>
              <a:rPr lang="pt-BR" sz="1600" dirty="0">
                <a:latin typeface="Arial" panose="020B0604020202020204" pitchFamily="34" charset="0"/>
                <a:ea typeface="Times New Roman" panose="02020603050405020304" pitchFamily="18" charset="0"/>
                <a:cs typeface="Arial" panose="020B0604020202020204" pitchFamily="34" charset="0"/>
              </a:rPr>
              <a:t>Nghị quyết 99/2023/QH15 của Quốc hội, Nghị quyết số 218/NQ-CP ngày 18/12/2023 của Chính phủ và các Nghị quyết của Chính phủ về bảo đảm vắc xin trong chương trình TCMR</a:t>
            </a:r>
          </a:p>
          <a:p>
            <a:pPr algn="just">
              <a:lnSpc>
                <a:spcPct val="100000"/>
              </a:lnSpc>
              <a:spcBef>
                <a:spcPts val="600"/>
              </a:spcBef>
              <a:spcAft>
                <a:spcPts val="600"/>
              </a:spcAft>
            </a:pPr>
            <a:r>
              <a:rPr lang="pt-BR" sz="1800" dirty="0">
                <a:latin typeface="Arial" panose="020B0604020202020204" pitchFamily="34" charset="0"/>
                <a:cs typeface="Arial" panose="020B0604020202020204" pitchFamily="34" charset="0"/>
              </a:rPr>
              <a:t>Tập trung hoàn thiện thể chế, xây dựng cơ chế, chính sách liên quan đến y tế cơ sở, y tế dự phòng, tình trạng khẩn cấp về dịch bệnh; các quy định, hướng dẫn về cơ chế tài chính, công tác mua sắm, đấu thầu; </a:t>
            </a:r>
          </a:p>
          <a:p>
            <a:pPr algn="just">
              <a:lnSpc>
                <a:spcPct val="100000"/>
              </a:lnSpc>
              <a:spcBef>
                <a:spcPts val="600"/>
              </a:spcBef>
              <a:spcAft>
                <a:spcPts val="600"/>
              </a:spcAft>
            </a:pPr>
            <a:r>
              <a:rPr lang="pt-BR" sz="1800" dirty="0">
                <a:latin typeface="Arial" panose="020B0604020202020204" pitchFamily="34" charset="0"/>
                <a:cs typeface="Arial" panose="020B0604020202020204" pitchFamily="34" charset="0"/>
              </a:rPr>
              <a:t>Chỉ đạo </a:t>
            </a:r>
            <a:r>
              <a:rPr lang="it-IT" sz="1800" dirty="0">
                <a:latin typeface="Arial" panose="020B0604020202020204" pitchFamily="34" charset="0"/>
                <a:cs typeface="Arial" panose="020B0604020202020204" pitchFamily="34" charset="0"/>
              </a:rPr>
              <a:t>tổ chức triển khai sớm, hiệu quả KHPCD 2024; chỉ đạo</a:t>
            </a:r>
            <a:r>
              <a:rPr lang="pt-BR" sz="1800" dirty="0">
                <a:latin typeface="Arial" panose="020B0604020202020204" pitchFamily="34" charset="0"/>
                <a:cs typeface="Arial" panose="020B0604020202020204" pitchFamily="34" charset="0"/>
              </a:rPr>
              <a:t> thường xuyên, kịp thời công tác PCD trên cơ sở theo dõi, bám sát diễn biến tình hình dịch với quan điểm phòng bệnh từ xa, từ sớm, ngay từ cơ sở; </a:t>
            </a:r>
          </a:p>
          <a:p>
            <a:pPr algn="just">
              <a:lnSpc>
                <a:spcPct val="100000"/>
              </a:lnSpc>
              <a:spcBef>
                <a:spcPts val="600"/>
              </a:spcBef>
              <a:spcAft>
                <a:spcPts val="600"/>
              </a:spcAft>
            </a:pPr>
            <a:r>
              <a:rPr lang="pt-BR" sz="1800" dirty="0">
                <a:latin typeface="Arial" panose="020B0604020202020204" pitchFamily="34" charset="0"/>
                <a:cs typeface="Arial" panose="020B0604020202020204" pitchFamily="34" charset="0"/>
              </a:rPr>
              <a:t>Chỉ đạo nâng cao vai trò, trách nhiệm của chính quyền các cấp trong công tác PCD;</a:t>
            </a:r>
          </a:p>
          <a:p>
            <a:pPr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Tăng cường phối hợp giữa ngành Y tế với các bộ, ban, ngành, địa phương để triển khai hiệu quả các biện pháp phòng, chống dịch bệnh truyền nhiễm</a:t>
            </a:r>
            <a:r>
              <a:rPr lang="en-US" sz="1800" dirty="0">
                <a:latin typeface="Arial" panose="020B0604020202020204" pitchFamily="34" charset="0"/>
                <a:cs typeface="Arial" panose="020B0604020202020204" pitchFamily="34" charset="0"/>
              </a:rPr>
              <a:t>.</a:t>
            </a:r>
            <a:endParaRPr lang="pt-BR" sz="1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Giải</a:t>
            </a:r>
            <a:r>
              <a:rPr lang="en-US" sz="3600" b="1" dirty="0">
                <a:latin typeface="Arial" charset="0"/>
                <a:ea typeface="Arial" charset="0"/>
                <a:cs typeface="Arial" charset="0"/>
              </a:rPr>
              <a:t> </a:t>
            </a:r>
            <a:r>
              <a:rPr lang="en-US" sz="3600" b="1" dirty="0" err="1">
                <a:latin typeface="Arial" charset="0"/>
                <a:ea typeface="Arial" charset="0"/>
                <a:cs typeface="Arial" charset="0"/>
              </a:rPr>
              <a:t>pháp</a:t>
            </a:r>
            <a:r>
              <a:rPr lang="en-US" sz="3600" b="1" dirty="0">
                <a:latin typeface="Arial" charset="0"/>
                <a:ea typeface="Arial" charset="0"/>
                <a:cs typeface="Arial" charset="0"/>
              </a:rPr>
              <a:t> </a:t>
            </a:r>
            <a:r>
              <a:rPr lang="en-US" sz="3600" b="1" dirty="0" err="1">
                <a:latin typeface="Arial" charset="0"/>
                <a:ea typeface="Arial" charset="0"/>
                <a:cs typeface="Arial" charset="0"/>
              </a:rPr>
              <a:t>về</a:t>
            </a:r>
            <a:r>
              <a:rPr lang="en-US" sz="3600" b="1" dirty="0">
                <a:latin typeface="Arial" charset="0"/>
                <a:ea typeface="Arial" charset="0"/>
                <a:cs typeface="Arial" charset="0"/>
              </a:rPr>
              <a:t> </a:t>
            </a:r>
            <a:r>
              <a:rPr lang="en-US" sz="3600" b="1" dirty="0" err="1">
                <a:latin typeface="Arial" charset="0"/>
                <a:ea typeface="Arial" charset="0"/>
                <a:cs typeface="Arial" charset="0"/>
              </a:rPr>
              <a:t>chỉ</a:t>
            </a:r>
            <a:r>
              <a:rPr lang="en-US" sz="3600" b="1" dirty="0">
                <a:latin typeface="Arial" charset="0"/>
                <a:ea typeface="Arial" charset="0"/>
                <a:cs typeface="Arial" charset="0"/>
              </a:rPr>
              <a:t> </a:t>
            </a:r>
            <a:r>
              <a:rPr lang="en-US" sz="3600" b="1" dirty="0" err="1">
                <a:latin typeface="Arial" charset="0"/>
                <a:ea typeface="Arial" charset="0"/>
                <a:cs typeface="Arial" charset="0"/>
              </a:rPr>
              <a:t>đạo</a:t>
            </a:r>
            <a:r>
              <a:rPr lang="en-US" sz="3600" b="1" dirty="0">
                <a:latin typeface="Arial" charset="0"/>
                <a:ea typeface="Arial" charset="0"/>
                <a:cs typeface="Arial" charset="0"/>
              </a:rPr>
              <a:t> </a:t>
            </a:r>
            <a:r>
              <a:rPr lang="en-US" sz="3600" b="1" dirty="0" err="1">
                <a:latin typeface="Arial" charset="0"/>
                <a:ea typeface="Arial" charset="0"/>
                <a:cs typeface="Arial" charset="0"/>
              </a:rPr>
              <a:t>điều</a:t>
            </a:r>
            <a:r>
              <a:rPr lang="en-US" sz="3600" b="1" dirty="0">
                <a:latin typeface="Arial" charset="0"/>
                <a:ea typeface="Arial" charset="0"/>
                <a:cs typeface="Arial" charset="0"/>
              </a:rPr>
              <a:t> </a:t>
            </a:r>
            <a:r>
              <a:rPr lang="en-US" sz="3600" b="1" dirty="0" err="1">
                <a:latin typeface="Arial" charset="0"/>
                <a:ea typeface="Arial" charset="0"/>
                <a:cs typeface="Arial" charset="0"/>
              </a:rPr>
              <a:t>hành</a:t>
            </a:r>
            <a:endParaRPr lang="id-ID" sz="3600" b="1" dirty="0">
              <a:latin typeface="Arial" charset="0"/>
              <a:ea typeface="Arial" charset="0"/>
              <a:cs typeface="Arial" charset="0"/>
            </a:endParaRPr>
          </a:p>
        </p:txBody>
      </p:sp>
    </p:spTree>
    <p:extLst>
      <p:ext uri="{BB962C8B-B14F-4D97-AF65-F5344CB8AC3E}">
        <p14:creationId xmlns:p14="http://schemas.microsoft.com/office/powerpoint/2010/main" val="4085186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504230" y="1140364"/>
            <a:ext cx="11160590" cy="4800600"/>
          </a:xfrm>
        </p:spPr>
        <p:txBody>
          <a:bodyPr/>
          <a:lstStyle/>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Theo dõi, giám sát chặt chẽ tình hình dịch bệnh; thường xuyên phân tích, đánh giá, </a:t>
            </a:r>
            <a:r>
              <a:rPr lang="de-DE" sz="1800" dirty="0">
                <a:latin typeface="Arial" panose="020B0604020202020204" pitchFamily="34" charset="0"/>
                <a:ea typeface="Times New Roman" panose="02020603050405020304" pitchFamily="18" charset="0"/>
                <a:cs typeface="Arial" panose="020B0604020202020204" pitchFamily="34" charset="0"/>
              </a:rPr>
              <a:t>dự báo tình hình và </a:t>
            </a:r>
            <a:r>
              <a:rPr lang="it-IT" sz="1800" dirty="0">
                <a:latin typeface="Arial" panose="020B0604020202020204" pitchFamily="34" charset="0"/>
                <a:ea typeface="Times New Roman" panose="02020603050405020304" pitchFamily="18" charset="0"/>
                <a:cs typeface="Arial" panose="020B0604020202020204" pitchFamily="34" charset="0"/>
              </a:rPr>
              <a:t>chuẩn bị sẵn sàng các phương án với mọi tình huống có thể xảy ra của dịch bệnh;</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Rà soát, cập nhật, xây dựng, sửa đổi và bổ sung các hướng dẫn chuyên môn về giám sát, phòng, chống dịch bệnh truyền nhiễm</a:t>
            </a:r>
            <a:r>
              <a:rPr lang="de-DE" sz="1800" dirty="0">
                <a:latin typeface="Arial" panose="020B0604020202020204" pitchFamily="34" charset="0"/>
                <a:ea typeface="Times New Roman" panose="02020603050405020304" pitchFamily="18" charset="0"/>
                <a:cs typeface="Arial" panose="020B0604020202020204" pitchFamily="34" charset="0"/>
              </a:rPr>
              <a:t>;</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Chủ động công tác giám sát, triển khai hiệu quả giám sát thường xuyên, giám sát dựa vào sự kiện để phát hiện sớm các ca bệnh ngay tại cửa khẩu, trong cộng đồng và tại các cơ sở y tế </a:t>
            </a:r>
            <a:r>
              <a:rPr lang="pt-BR" sz="1800" dirty="0">
                <a:latin typeface="Arial" panose="020B0604020202020204" pitchFamily="34" charset="0"/>
                <a:ea typeface="Times New Roman" panose="02020603050405020304" pitchFamily="18" charset="0"/>
                <a:cs typeface="Arial" panose="020B0604020202020204" pitchFamily="34" charset="0"/>
              </a:rPr>
              <a:t>thực hiện mục tiêu ngăn chặn nguồn lây xâm nhập từ bên ngoài và khoanh vùng, dập dịch từ bên trong;</a:t>
            </a:r>
          </a:p>
          <a:p>
            <a:pPr marL="228600" lvl="1" indent="-227013" algn="just">
              <a:lnSpc>
                <a:spcPct val="100000"/>
              </a:lnSpc>
              <a:spcBef>
                <a:spcPts val="600"/>
              </a:spcBef>
              <a:spcAft>
                <a:spcPts val="600"/>
              </a:spcAft>
            </a:pPr>
            <a:r>
              <a:rPr lang="pt-BR" sz="1800" dirty="0">
                <a:latin typeface="Arial" panose="020B0604020202020204" pitchFamily="34" charset="0"/>
                <a:ea typeface="Times New Roman" panose="02020603050405020304" pitchFamily="18" charset="0"/>
                <a:cs typeface="Arial" panose="020B0604020202020204" pitchFamily="34" charset="0"/>
              </a:rPr>
              <a:t>Thực hiện sớm, kịp thời các hoạt động</a:t>
            </a:r>
            <a:r>
              <a:rPr lang="vi-VN" sz="1800" dirty="0">
                <a:latin typeface="Arial" panose="020B0604020202020204" pitchFamily="34" charset="0"/>
                <a:ea typeface="Times New Roman" panose="02020603050405020304" pitchFamily="18" charset="0"/>
                <a:cs typeface="Arial" panose="020B0604020202020204" pitchFamily="34" charset="0"/>
              </a:rPr>
              <a:t> đáp ứng</a:t>
            </a:r>
            <a:r>
              <a:rPr lang="it-IT" sz="1800" dirty="0">
                <a:latin typeface="Arial" panose="020B0604020202020204" pitchFamily="34" charset="0"/>
                <a:ea typeface="Times New Roman" panose="02020603050405020304" pitchFamily="18" charset="0"/>
                <a:cs typeface="Arial" panose="020B0604020202020204" pitchFamily="34" charset="0"/>
              </a:rPr>
              <a:t> với bệnh,</a:t>
            </a:r>
            <a:r>
              <a:rPr lang="vi-VN" sz="1800" dirty="0">
                <a:latin typeface="Arial" panose="020B0604020202020204" pitchFamily="34" charset="0"/>
                <a:ea typeface="Times New Roman" panose="02020603050405020304" pitchFamily="18" charset="0"/>
                <a:cs typeface="Arial" panose="020B0604020202020204" pitchFamily="34" charset="0"/>
              </a:rPr>
              <a:t> dịch bệnh truyền nhiễm theo Thông tư 17</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it-IT" sz="1800" dirty="0">
                <a:latin typeface="Arial" panose="020B0604020202020204" pitchFamily="34" charset="0"/>
                <a:ea typeface="Times New Roman" panose="02020603050405020304" pitchFamily="18" charset="0"/>
                <a:cs typeface="Arial" panose="020B0604020202020204" pitchFamily="34" charset="0"/>
              </a:rPr>
              <a:t>và thực hiện đầy đủ, chất lượng chế độ báo cáo bệnh truyền nhiễm theo Thông tư 54;</a:t>
            </a: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Triển khai hiệu quả Nghị định 89; đẩy mạnh công tác giám sát, khai báo phòng, chống dịch và phối hợp liên ngành tại các cửa khẩu; thực hiện đầy đủ, chất lượng báo cáo kiểm dịch y tế theo Thông tư 28;</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Đẩy mạnh hoạt động của Trung tâm, các Văn phòng đáp ứng khẩn cấp với sự kiện Y tế công cộng để hỗ trợ công tác giám sát, cảnh báo và đề xuất các biện pháp đáp ứng kịp thời, phù hợp.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00000"/>
              </a:lnSpc>
              <a:spcBef>
                <a:spcPts val="600"/>
              </a:spcBef>
              <a:spcAft>
                <a:spcPts val="600"/>
              </a:spcAft>
            </a:pPr>
            <a:endParaRPr lang="pt-BR" sz="1800"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Giải</a:t>
            </a:r>
            <a:r>
              <a:rPr lang="en-US" sz="3600" b="1" dirty="0">
                <a:latin typeface="Arial" charset="0"/>
                <a:ea typeface="Arial" charset="0"/>
                <a:cs typeface="Arial" charset="0"/>
              </a:rPr>
              <a:t> </a:t>
            </a:r>
            <a:r>
              <a:rPr lang="en-US" sz="3600" b="1" dirty="0" err="1">
                <a:latin typeface="Arial" charset="0"/>
                <a:ea typeface="Arial" charset="0"/>
                <a:cs typeface="Arial" charset="0"/>
              </a:rPr>
              <a:t>pháp</a:t>
            </a:r>
            <a:r>
              <a:rPr lang="en-US" sz="3600" b="1" dirty="0">
                <a:latin typeface="Arial" charset="0"/>
                <a:ea typeface="Arial" charset="0"/>
                <a:cs typeface="Arial" charset="0"/>
              </a:rPr>
              <a:t> </a:t>
            </a:r>
            <a:r>
              <a:rPr lang="en-US" sz="3600" b="1" dirty="0" err="1">
                <a:latin typeface="Arial" charset="0"/>
                <a:ea typeface="Arial" charset="0"/>
                <a:cs typeface="Arial" charset="0"/>
              </a:rPr>
              <a:t>về</a:t>
            </a:r>
            <a:r>
              <a:rPr lang="en-US" sz="3600" b="1" dirty="0">
                <a:latin typeface="Arial" charset="0"/>
                <a:ea typeface="Arial" charset="0"/>
                <a:cs typeface="Arial" charset="0"/>
              </a:rPr>
              <a:t> </a:t>
            </a:r>
            <a:r>
              <a:rPr lang="en-US" sz="3600" b="1" dirty="0" err="1">
                <a:latin typeface="Arial" charset="0"/>
                <a:ea typeface="Arial" charset="0"/>
                <a:cs typeface="Arial" charset="0"/>
              </a:rPr>
              <a:t>dự</a:t>
            </a:r>
            <a:r>
              <a:rPr lang="en-US" sz="3600" b="1" dirty="0">
                <a:latin typeface="Arial" charset="0"/>
                <a:ea typeface="Arial" charset="0"/>
                <a:cs typeface="Arial" charset="0"/>
              </a:rPr>
              <a:t> </a:t>
            </a:r>
            <a:r>
              <a:rPr lang="en-US" sz="3600" b="1" dirty="0" err="1">
                <a:latin typeface="Arial" charset="0"/>
                <a:ea typeface="Arial" charset="0"/>
                <a:cs typeface="Arial" charset="0"/>
              </a:rPr>
              <a:t>phòng</a:t>
            </a:r>
            <a:r>
              <a:rPr lang="en-US" sz="3600" b="1" dirty="0">
                <a:latin typeface="Arial" charset="0"/>
                <a:ea typeface="Arial" charset="0"/>
                <a:cs typeface="Arial" charset="0"/>
              </a:rPr>
              <a:t>, </a:t>
            </a:r>
            <a:r>
              <a:rPr lang="en-US" sz="3600" b="1" dirty="0" err="1">
                <a:latin typeface="Arial" charset="0"/>
                <a:ea typeface="Arial" charset="0"/>
                <a:cs typeface="Arial" charset="0"/>
              </a:rPr>
              <a:t>giám</a:t>
            </a:r>
            <a:r>
              <a:rPr lang="en-US" sz="3600" b="1" dirty="0">
                <a:latin typeface="Arial" charset="0"/>
                <a:ea typeface="Arial" charset="0"/>
                <a:cs typeface="Arial" charset="0"/>
              </a:rPr>
              <a:t> </a:t>
            </a:r>
            <a:r>
              <a:rPr lang="en-US" sz="3600" b="1" dirty="0" err="1">
                <a:latin typeface="Arial" charset="0"/>
                <a:ea typeface="Arial" charset="0"/>
                <a:cs typeface="Arial" charset="0"/>
              </a:rPr>
              <a:t>sát</a:t>
            </a:r>
            <a:r>
              <a:rPr lang="en-US" sz="3600" b="1" dirty="0">
                <a:latin typeface="Arial" charset="0"/>
                <a:ea typeface="Arial" charset="0"/>
                <a:cs typeface="Arial" charset="0"/>
              </a:rPr>
              <a:t>, </a:t>
            </a:r>
            <a:r>
              <a:rPr lang="en-US" sz="3600" b="1" dirty="0" err="1">
                <a:latin typeface="Arial" charset="0"/>
                <a:ea typeface="Arial" charset="0"/>
                <a:cs typeface="Arial" charset="0"/>
              </a:rPr>
              <a:t>kiểm</a:t>
            </a:r>
            <a:r>
              <a:rPr lang="en-US" sz="3600" b="1" dirty="0">
                <a:latin typeface="Arial" charset="0"/>
                <a:ea typeface="Arial" charset="0"/>
                <a:cs typeface="Arial" charset="0"/>
              </a:rPr>
              <a:t> </a:t>
            </a:r>
            <a:r>
              <a:rPr lang="en-US" sz="3600" b="1" dirty="0" err="1">
                <a:latin typeface="Arial" charset="0"/>
                <a:ea typeface="Arial" charset="0"/>
                <a:cs typeface="Arial" charset="0"/>
              </a:rPr>
              <a:t>soát</a:t>
            </a:r>
            <a:r>
              <a:rPr lang="en-US" sz="3600" b="1" dirty="0">
                <a:latin typeface="Arial" charset="0"/>
                <a:ea typeface="Arial" charset="0"/>
                <a:cs typeface="Arial" charset="0"/>
              </a:rPr>
              <a:t> </a:t>
            </a:r>
            <a:r>
              <a:rPr lang="en-US" sz="3600" b="1" dirty="0" err="1">
                <a:latin typeface="Arial" charset="0"/>
                <a:ea typeface="Arial" charset="0"/>
                <a:cs typeface="Arial" charset="0"/>
              </a:rPr>
              <a:t>dịch</a:t>
            </a:r>
            <a:endParaRPr lang="id-ID" sz="3600" b="1" dirty="0">
              <a:latin typeface="Arial" charset="0"/>
              <a:ea typeface="Arial" charset="0"/>
              <a:cs typeface="Arial" charset="0"/>
            </a:endParaRPr>
          </a:p>
        </p:txBody>
      </p:sp>
    </p:spTree>
    <p:extLst>
      <p:ext uri="{BB962C8B-B14F-4D97-AF65-F5344CB8AC3E}">
        <p14:creationId xmlns:p14="http://schemas.microsoft.com/office/powerpoint/2010/main" val="56426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78830" y="1076864"/>
            <a:ext cx="11160590" cy="4800600"/>
          </a:xfrm>
        </p:spPr>
        <p:txBody>
          <a:bodyPr/>
          <a:lstStyle/>
          <a:p>
            <a:pPr marL="0" lvl="1" indent="0" algn="just">
              <a:lnSpc>
                <a:spcPct val="100000"/>
              </a:lnSpc>
              <a:spcBef>
                <a:spcPts val="600"/>
              </a:spcBef>
              <a:spcAft>
                <a:spcPts val="600"/>
              </a:spcAft>
              <a:buNone/>
            </a:pPr>
            <a:r>
              <a:rPr lang="pt-BR" sz="1800" b="1" i="1" dirty="0">
                <a:latin typeface="Arial" panose="020B0604020202020204" pitchFamily="34" charset="0"/>
                <a:cs typeface="Arial" panose="020B0604020202020204" pitchFamily="34" charset="0"/>
              </a:rPr>
              <a:t>Công tác tiêm chủng</a:t>
            </a:r>
          </a:p>
          <a:p>
            <a:pPr marL="228600" lvl="1" indent="-227013" algn="just">
              <a:lnSpc>
                <a:spcPct val="100000"/>
              </a:lnSpc>
              <a:spcBef>
                <a:spcPts val="600"/>
              </a:spcBef>
              <a:spcAft>
                <a:spcPts val="600"/>
              </a:spcAft>
            </a:pPr>
            <a:r>
              <a:rPr lang="sq-AL" sz="1800" dirty="0">
                <a:latin typeface="Arial" panose="020B0604020202020204" pitchFamily="34" charset="0"/>
                <a:ea typeface="Times New Roman" panose="02020603050405020304" pitchFamily="18" charset="0"/>
                <a:cs typeface="Arial" panose="020B0604020202020204" pitchFamily="34" charset="0"/>
              </a:rPr>
              <a:t>Xây dựng, đề xuất sửa đổi, bổ sung danh mục bệnh truyền nhiễm phải sử dụng vắc xin, sinh phẩm y tế bắt buộc theo quy định của pháp luật.</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sq-AL" sz="1800" dirty="0">
                <a:latin typeface="Arial" panose="020B0604020202020204" pitchFamily="34" charset="0"/>
                <a:ea typeface="Times New Roman" panose="02020603050405020304" pitchFamily="18" charset="0"/>
                <a:cs typeface="Arial" panose="020B0604020202020204" pitchFamily="34" charset="0"/>
              </a:rPr>
              <a:t>Xây dựng kế hoạch tiêm chủng mở rộng căn cứ trên nhu cầu đề xuất từ các tỉnh, thành phố trên địa bàn cả nước</a:t>
            </a:r>
            <a:r>
              <a:rPr lang="it-IT" sz="1800" dirty="0">
                <a:latin typeface="Arial" panose="020B0604020202020204" pitchFamily="34" charset="0"/>
                <a:ea typeface="Times New Roman" panose="02020603050405020304" pitchFamily="18" charset="0"/>
                <a:cs typeface="Arial" panose="020B0604020202020204" pitchFamily="34" charset="0"/>
              </a:rPr>
              <a:t>; t</a:t>
            </a:r>
            <a:r>
              <a:rPr lang="sq-AL" sz="1800" dirty="0">
                <a:latin typeface="Arial" panose="020B0604020202020204" pitchFamily="34" charset="0"/>
                <a:ea typeface="Times New Roman" panose="02020603050405020304" pitchFamily="18" charset="0"/>
                <a:cs typeface="Arial" panose="020B0604020202020204" pitchFamily="34" charset="0"/>
              </a:rPr>
              <a:t>hực hiện tốt chương trình tiêm chủng mở rộng, thường xuyên rà soát đối tượng và tổ chức tiêm vét các loại vắc xin trong tiêm chủng mở rộng</a:t>
            </a:r>
            <a:r>
              <a:rPr lang="en-US" sz="1800" dirty="0">
                <a:latin typeface="Arial" panose="020B0604020202020204" pitchFamily="34" charset="0"/>
                <a:ea typeface="Times New Roman" panose="02020603050405020304" pitchFamily="18" charset="0"/>
                <a:cs typeface="Arial" panose="020B0604020202020204" pitchFamily="34" charset="0"/>
              </a:rPr>
              <a:t>.</a:t>
            </a: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Tăng cường chất lượng quản lý thông tin tiêm chủng; theo dõi, giám sát, tổng hợp, thực hiện chia sẻ thông tin, phân tích các trường hợp tai biến nặng sau tiêm theo quy định.</a:t>
            </a:r>
          </a:p>
          <a:p>
            <a:pPr marL="0" lvl="1" indent="0" algn="just">
              <a:lnSpc>
                <a:spcPct val="100000"/>
              </a:lnSpc>
              <a:spcBef>
                <a:spcPts val="600"/>
              </a:spcBef>
              <a:spcAft>
                <a:spcPts val="600"/>
              </a:spcAft>
              <a:buNone/>
            </a:pPr>
            <a:r>
              <a:rPr lang="pt-BR" sz="1800" b="1" i="1" dirty="0">
                <a:latin typeface="Arial" panose="020B0604020202020204" pitchFamily="34" charset="0"/>
                <a:cs typeface="Arial" panose="020B0604020202020204" pitchFamily="34" charset="0"/>
              </a:rPr>
              <a:t>Công tác xét nghiệm và an toàn sinh học</a:t>
            </a: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Xây dựng, hoàn thiện các hướng dẫn chuyên môn về xét nghiệm trong y tế dự phòng và an toàn sinh học trong phòng xét nghiệm được phân công.</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Thẩm định, trình cấp có thẩm quyền cấp mới, cấp lại và thu hồi giấy chứng nhận cơ sở xét nghiệm đạt tiêu chuẩn ATSH cấp III trên địa bàn cả nước.</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Hướng dẫn tổ chức thực hiện việc quản lý mẫu bệnh phẩm có chứa hoặc có khả năng chưa các tác nhân gây bệnh cho người, các chủng vi sinh vật gây bệnh cho người.</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err="1">
                <a:latin typeface="Arial" charset="0"/>
                <a:ea typeface="Arial" charset="0"/>
                <a:cs typeface="Arial" charset="0"/>
              </a:rPr>
              <a:t>Giải</a:t>
            </a:r>
            <a:r>
              <a:rPr lang="en-US" sz="3200" b="1" dirty="0">
                <a:latin typeface="Arial" charset="0"/>
                <a:ea typeface="Arial" charset="0"/>
                <a:cs typeface="Arial" charset="0"/>
              </a:rPr>
              <a:t> </a:t>
            </a:r>
            <a:r>
              <a:rPr lang="en-US" sz="3200" b="1" dirty="0" err="1">
                <a:latin typeface="Arial" charset="0"/>
                <a:ea typeface="Arial" charset="0"/>
                <a:cs typeface="Arial" charset="0"/>
              </a:rPr>
              <a:t>pháp</a:t>
            </a:r>
            <a:r>
              <a:rPr lang="en-US" sz="3200" b="1" dirty="0">
                <a:latin typeface="Arial" charset="0"/>
                <a:ea typeface="Arial" charset="0"/>
                <a:cs typeface="Arial" charset="0"/>
              </a:rPr>
              <a:t> </a:t>
            </a:r>
            <a:r>
              <a:rPr lang="en-US" sz="3200" b="1" dirty="0" err="1">
                <a:latin typeface="Arial" charset="0"/>
                <a:ea typeface="Arial" charset="0"/>
                <a:cs typeface="Arial" charset="0"/>
              </a:rPr>
              <a:t>về</a:t>
            </a:r>
            <a:r>
              <a:rPr lang="en-US" sz="3200" b="1" dirty="0">
                <a:latin typeface="Arial" charset="0"/>
                <a:ea typeface="Arial" charset="0"/>
                <a:cs typeface="Arial" charset="0"/>
              </a:rPr>
              <a:t> </a:t>
            </a:r>
            <a:r>
              <a:rPr lang="en-US" sz="3200" b="1" dirty="0" err="1">
                <a:latin typeface="Arial" charset="0"/>
                <a:ea typeface="Arial" charset="0"/>
                <a:cs typeface="Arial" charset="0"/>
              </a:rPr>
              <a:t>tiêm</a:t>
            </a:r>
            <a:r>
              <a:rPr lang="en-US" sz="3200" b="1" dirty="0">
                <a:latin typeface="Arial" charset="0"/>
                <a:ea typeface="Arial" charset="0"/>
                <a:cs typeface="Arial" charset="0"/>
              </a:rPr>
              <a:t> </a:t>
            </a:r>
            <a:r>
              <a:rPr lang="en-US" sz="3200" b="1" dirty="0" err="1">
                <a:latin typeface="Arial" charset="0"/>
                <a:ea typeface="Arial" charset="0"/>
                <a:cs typeface="Arial" charset="0"/>
              </a:rPr>
              <a:t>chủng</a:t>
            </a:r>
            <a:r>
              <a:rPr lang="en-US" sz="3200" b="1" dirty="0">
                <a:latin typeface="Arial" charset="0"/>
                <a:ea typeface="Arial" charset="0"/>
                <a:cs typeface="Arial" charset="0"/>
              </a:rPr>
              <a:t>, </a:t>
            </a:r>
            <a:r>
              <a:rPr lang="en-US" sz="3200" b="1" dirty="0" err="1">
                <a:latin typeface="Arial" charset="0"/>
                <a:ea typeface="Arial" charset="0"/>
                <a:cs typeface="Arial" charset="0"/>
              </a:rPr>
              <a:t>xét</a:t>
            </a:r>
            <a:r>
              <a:rPr lang="en-US" sz="3200" b="1" dirty="0">
                <a:latin typeface="Arial" charset="0"/>
                <a:ea typeface="Arial" charset="0"/>
                <a:cs typeface="Arial" charset="0"/>
              </a:rPr>
              <a:t> </a:t>
            </a:r>
            <a:r>
              <a:rPr lang="en-US" sz="3200" b="1" dirty="0" err="1">
                <a:latin typeface="Arial" charset="0"/>
                <a:ea typeface="Arial" charset="0"/>
                <a:cs typeface="Arial" charset="0"/>
              </a:rPr>
              <a:t>nghiệm</a:t>
            </a:r>
            <a:r>
              <a:rPr lang="en-US" sz="3200" b="1" dirty="0">
                <a:latin typeface="Arial" charset="0"/>
                <a:ea typeface="Arial" charset="0"/>
                <a:cs typeface="Arial" charset="0"/>
              </a:rPr>
              <a:t> </a:t>
            </a:r>
            <a:r>
              <a:rPr lang="en-US" sz="3200" b="1" dirty="0" err="1">
                <a:latin typeface="Arial" charset="0"/>
                <a:ea typeface="Arial" charset="0"/>
                <a:cs typeface="Arial" charset="0"/>
              </a:rPr>
              <a:t>và</a:t>
            </a:r>
            <a:r>
              <a:rPr lang="en-US" sz="3200" b="1" dirty="0">
                <a:latin typeface="Arial" charset="0"/>
                <a:ea typeface="Arial" charset="0"/>
                <a:cs typeface="Arial" charset="0"/>
              </a:rPr>
              <a:t> an </a:t>
            </a:r>
            <a:r>
              <a:rPr lang="en-US" sz="3200" b="1" dirty="0" err="1">
                <a:latin typeface="Arial" charset="0"/>
                <a:ea typeface="Arial" charset="0"/>
                <a:cs typeface="Arial" charset="0"/>
              </a:rPr>
              <a:t>toàn</a:t>
            </a:r>
            <a:r>
              <a:rPr lang="en-US" sz="3200" b="1" dirty="0">
                <a:latin typeface="Arial" charset="0"/>
                <a:ea typeface="Arial" charset="0"/>
                <a:cs typeface="Arial" charset="0"/>
              </a:rPr>
              <a:t> </a:t>
            </a:r>
            <a:r>
              <a:rPr lang="en-US" sz="3200" b="1" dirty="0" err="1">
                <a:latin typeface="Arial" charset="0"/>
                <a:ea typeface="Arial" charset="0"/>
                <a:cs typeface="Arial" charset="0"/>
              </a:rPr>
              <a:t>sinh</a:t>
            </a:r>
            <a:r>
              <a:rPr lang="en-US" sz="3200" b="1" dirty="0">
                <a:latin typeface="Arial" charset="0"/>
                <a:ea typeface="Arial" charset="0"/>
                <a:cs typeface="Arial" charset="0"/>
              </a:rPr>
              <a:t> </a:t>
            </a:r>
            <a:r>
              <a:rPr lang="en-US" sz="3200" b="1" dirty="0" err="1">
                <a:latin typeface="Arial" charset="0"/>
                <a:ea typeface="Arial" charset="0"/>
                <a:cs typeface="Arial" charset="0"/>
              </a:rPr>
              <a:t>học</a:t>
            </a:r>
            <a:endParaRPr lang="id-ID" sz="3200" b="1" dirty="0">
              <a:latin typeface="Arial" charset="0"/>
              <a:ea typeface="Arial" charset="0"/>
              <a:cs typeface="Arial" charset="0"/>
            </a:endParaRPr>
          </a:p>
        </p:txBody>
      </p:sp>
    </p:spTree>
    <p:extLst>
      <p:ext uri="{BB962C8B-B14F-4D97-AF65-F5344CB8AC3E}">
        <p14:creationId xmlns:p14="http://schemas.microsoft.com/office/powerpoint/2010/main" val="2498500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609599" y="1038764"/>
            <a:ext cx="11160590" cy="4800600"/>
          </a:xfrm>
        </p:spPr>
        <p:txBody>
          <a:bodyPr/>
          <a:lstStyle/>
          <a:p>
            <a:pPr marL="0" lvl="1" indent="0" algn="just">
              <a:lnSpc>
                <a:spcPct val="100000"/>
              </a:lnSpc>
              <a:spcBef>
                <a:spcPts val="600"/>
              </a:spcBef>
              <a:spcAft>
                <a:spcPts val="600"/>
              </a:spcAft>
              <a:buNone/>
            </a:pPr>
            <a:r>
              <a:rPr lang="pt-BR" sz="1800" b="1" i="1" dirty="0">
                <a:latin typeface="Arial" panose="020B0604020202020204" pitchFamily="34" charset="0"/>
                <a:cs typeface="Arial" panose="020B0604020202020204" pitchFamily="34" charset="0"/>
              </a:rPr>
              <a:t>Công tác điều trị</a:t>
            </a:r>
          </a:p>
          <a:p>
            <a:pPr marL="228600" lvl="1" indent="-227013" algn="just">
              <a:lnSpc>
                <a:spcPct val="100000"/>
              </a:lnSpc>
              <a:spcBef>
                <a:spcPts val="600"/>
              </a:spcBef>
              <a:spcAft>
                <a:spcPts val="600"/>
              </a:spcAft>
            </a:pPr>
            <a:r>
              <a:rPr lang="it-IT" sz="1800" dirty="0">
                <a:latin typeface="Arial" panose="020B0604020202020204" pitchFamily="34" charset="0"/>
                <a:ea typeface="Times New Roman" panose="02020603050405020304" pitchFamily="18" charset="0"/>
                <a:cs typeface="Arial" panose="020B0604020202020204" pitchFamily="34" charset="0"/>
              </a:rPr>
              <a:t>Rà soát, cập nhật, xây dựng, sửa đổi và bổ sung các hướng dẫn chuyên môn về chẩn đoán, điều trị các bệnh truyền nhiễm.</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pt-BR" sz="1800" dirty="0">
                <a:latin typeface="Arial" panose="020B0604020202020204" pitchFamily="34" charset="0"/>
                <a:ea typeface="Times New Roman" panose="02020603050405020304" pitchFamily="18" charset="0"/>
                <a:cs typeface="Arial" panose="020B0604020202020204" pitchFamily="34" charset="0"/>
              </a:rPr>
              <a:t>Tổ chức thực hiện hiệu quả việc phân tuyến, phân luồng khám, sàng lọc bệnh; đảm bảo công tác thu dung, cấp cứu, cách ly, điều trị; thực hiện nghiêm việc kiểm soát nhiễm khuẩn, không để lây nhiễm chéo trong các cơ sở khám, chữa bệnh.</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sq-AL" sz="1800" dirty="0">
                <a:latin typeface="Arial" panose="020B0604020202020204" pitchFamily="34" charset="0"/>
                <a:ea typeface="Times New Roman" panose="02020603050405020304" pitchFamily="18" charset="0"/>
                <a:cs typeface="Arial" panose="020B0604020202020204" pitchFamily="34" charset="0"/>
              </a:rPr>
              <a:t>Tăng cường năng lực cho cơ sở khám, chữa bệnh các tuyến, tổ chức phân tuyến điều trị, phòng chống lây nhiễm chéo tại các cơ sở khám, chữa bệnh.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28600" lvl="1" indent="-227013" algn="just">
              <a:lnSpc>
                <a:spcPct val="100000"/>
              </a:lnSpc>
              <a:spcBef>
                <a:spcPts val="600"/>
              </a:spcBef>
              <a:spcAft>
                <a:spcPts val="600"/>
              </a:spcAft>
            </a:pPr>
            <a:r>
              <a:rPr lang="sq-AL" sz="1800" dirty="0">
                <a:latin typeface="Arial" panose="020B0604020202020204" pitchFamily="34" charset="0"/>
                <a:ea typeface="Times New Roman" panose="02020603050405020304" pitchFamily="18" charset="0"/>
                <a:cs typeface="Arial" panose="020B0604020202020204" pitchFamily="34" charset="0"/>
              </a:rPr>
              <a:t>Tăng cường năng lực hồi sức tích cực cho các tuyến đáp ứng yêu cầu điều trị; tổ chức đào tạo, tập huấn về các phác đồ điều trị, hồi sức cấp cứu, chăm sóc bệnh nhân, phòng chống lây nhiễm</a:t>
            </a:r>
            <a:r>
              <a:rPr lang="en-US" sz="1800" dirty="0">
                <a:latin typeface="Arial" panose="020B0604020202020204" pitchFamily="34" charset="0"/>
                <a:ea typeface="Times New Roman" panose="02020603050405020304" pitchFamily="18" charset="0"/>
                <a:cs typeface="Arial" panose="020B0604020202020204" pitchFamily="34" charset="0"/>
              </a:rPr>
              <a:t>; t</a:t>
            </a:r>
            <a:r>
              <a:rPr lang="sq-AL" sz="1800" dirty="0">
                <a:latin typeface="Arial" panose="020B0604020202020204" pitchFamily="34" charset="0"/>
                <a:ea typeface="Times New Roman" panose="02020603050405020304" pitchFamily="18" charset="0"/>
                <a:cs typeface="Arial" panose="020B0604020202020204" pitchFamily="34" charset="0"/>
              </a:rPr>
              <a:t>ổ chức các đội cấp cứu lưu động để hỗ trợ tuyến dưới.</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lvl="1" indent="0" algn="just">
              <a:lnSpc>
                <a:spcPct val="100000"/>
              </a:lnSpc>
              <a:spcBef>
                <a:spcPts val="600"/>
              </a:spcBef>
              <a:spcAft>
                <a:spcPts val="600"/>
              </a:spcAft>
              <a:buNone/>
            </a:pPr>
            <a:r>
              <a:rPr lang="en-US" sz="1800" b="1" i="1" dirty="0" err="1">
                <a:latin typeface="Arial" panose="020B0604020202020204" pitchFamily="34" charset="0"/>
                <a:cs typeface="Arial" panose="020B0604020202020204" pitchFamily="34" charset="0"/>
              </a:rPr>
              <a:t>Công</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tác</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hậu</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cần</a:t>
            </a:r>
            <a:endParaRPr lang="en-US" sz="1800" b="1" i="1" dirty="0">
              <a:latin typeface="Arial" panose="020B0604020202020204" pitchFamily="34" charset="0"/>
              <a:cs typeface="Arial" panose="020B0604020202020204" pitchFamily="34" charset="0"/>
            </a:endParaRPr>
          </a:p>
          <a:p>
            <a:pPr marL="228594" lvl="1" algn="just">
              <a:lnSpc>
                <a:spcPct val="100000"/>
              </a:lnSpc>
              <a:spcBef>
                <a:spcPts val="600"/>
              </a:spcBef>
              <a:spcAft>
                <a:spcPts val="600"/>
              </a:spcAft>
            </a:pPr>
            <a:r>
              <a:rPr lang="sq-AL" sz="1800" dirty="0">
                <a:latin typeface="Arial" panose="020B0604020202020204" pitchFamily="34" charset="0"/>
                <a:cs typeface="Arial" panose="020B0604020202020204" pitchFamily="34" charset="0"/>
              </a:rPr>
              <a:t>Thường xuyên rà soát đảm bảo hậu cần, kinh phí, thuốc, vắc xin, sinh phẩm, vật tư, hóa chất, trang thiết bị</a:t>
            </a:r>
            <a:r>
              <a:rPr lang="en-US" sz="1800" dirty="0">
                <a:latin typeface="Arial" panose="020B0604020202020204" pitchFamily="34" charset="0"/>
                <a:cs typeface="Arial" panose="020B0604020202020204" pitchFamily="34" charset="0"/>
              </a:rPr>
              <a:t>… </a:t>
            </a:r>
            <a:r>
              <a:rPr lang="sq-AL" sz="1800" dirty="0">
                <a:latin typeface="Arial" panose="020B0604020202020204" pitchFamily="34" charset="0"/>
                <a:cs typeface="Arial" panose="020B0604020202020204" pitchFamily="34" charset="0"/>
              </a:rPr>
              <a:t>đáp ứng yêu cầu phòng, chống dịch bệnh truyền nhiễm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trữ</a:t>
            </a:r>
            <a:r>
              <a:rPr lang="en-US" sz="1800" dirty="0">
                <a:latin typeface="Arial" panose="020B0604020202020204" pitchFamily="34" charset="0"/>
                <a:cs typeface="Arial" panose="020B0604020202020204" pitchFamily="34" charset="0"/>
              </a:rPr>
              <a:t> </a:t>
            </a:r>
            <a:r>
              <a:rPr lang="sq-AL" sz="1800" dirty="0">
                <a:latin typeface="Arial" panose="020B0604020202020204" pitchFamily="34" charset="0"/>
                <a:cs typeface="Arial" panose="020B0604020202020204" pitchFamily="34" charset="0"/>
              </a:rPr>
              <a:t>phòng, chống dịch theo quy định.</a:t>
            </a:r>
            <a:endParaRPr lang="en-US" sz="1800" dirty="0">
              <a:latin typeface="Arial" panose="020B0604020202020204" pitchFamily="34" charset="0"/>
              <a:cs typeface="Arial" panose="020B0604020202020204" pitchFamily="34" charset="0"/>
            </a:endParaRPr>
          </a:p>
          <a:p>
            <a:pPr marL="228594" lvl="1" algn="just">
              <a:lnSpc>
                <a:spcPct val="100000"/>
              </a:lnSpc>
              <a:spcBef>
                <a:spcPts val="600"/>
              </a:spcBef>
              <a:spcAft>
                <a:spcPts val="600"/>
              </a:spcAft>
            </a:pPr>
            <a:r>
              <a:rPr lang="en-US" sz="1800" dirty="0">
                <a:latin typeface="Arial" panose="020B0604020202020204" pitchFamily="34" charset="0"/>
                <a:cs typeface="Arial" panose="020B0604020202020204" pitchFamily="34" charset="0"/>
              </a:rPr>
              <a:t>R</a:t>
            </a:r>
            <a:r>
              <a:rPr lang="sq-AL" sz="1800" dirty="0">
                <a:latin typeface="Arial" panose="020B0604020202020204" pitchFamily="34" charset="0"/>
                <a:cs typeface="Arial" panose="020B0604020202020204" pitchFamily="34" charset="0"/>
              </a:rPr>
              <a:t>à soát, kiện toàn lực lượng phòng, chống dịch đảm bảo </a:t>
            </a:r>
            <a:r>
              <a:rPr lang="en-US" sz="1800" dirty="0" err="1">
                <a:latin typeface="Arial" panose="020B0604020202020204" pitchFamily="34" charset="0"/>
                <a:cs typeface="Arial" panose="020B0604020202020204" pitchFamily="34" charset="0"/>
              </a:rPr>
              <a:t>đầy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đủ</a:t>
            </a:r>
            <a:r>
              <a:rPr lang="en-US" sz="1800" dirty="0">
                <a:latin typeface="Arial" panose="020B0604020202020204" pitchFamily="34" charset="0"/>
                <a:cs typeface="Arial" panose="020B0604020202020204" pitchFamily="34" charset="0"/>
              </a:rPr>
              <a:t> </a:t>
            </a:r>
            <a:r>
              <a:rPr lang="sq-AL" sz="1800" dirty="0">
                <a:latin typeface="Arial" panose="020B0604020202020204" pitchFamily="34" charset="0"/>
                <a:cs typeface="Arial" panose="020B0604020202020204" pitchFamily="34" charset="0"/>
              </a:rPr>
              <a:t>và chất lượng nguồn nhân lực</a:t>
            </a:r>
            <a:r>
              <a:rPr lang="pt-BR"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Giải</a:t>
            </a:r>
            <a:r>
              <a:rPr lang="en-US" sz="3600" b="1" dirty="0">
                <a:latin typeface="Arial" charset="0"/>
                <a:ea typeface="Arial" charset="0"/>
                <a:cs typeface="Arial" charset="0"/>
              </a:rPr>
              <a:t> </a:t>
            </a:r>
            <a:r>
              <a:rPr lang="en-US" sz="3600" b="1" dirty="0" err="1">
                <a:latin typeface="Arial" charset="0"/>
                <a:ea typeface="Arial" charset="0"/>
                <a:cs typeface="Arial" charset="0"/>
              </a:rPr>
              <a:t>pháp</a:t>
            </a:r>
            <a:r>
              <a:rPr lang="en-US" sz="3600" b="1" dirty="0">
                <a:latin typeface="Arial" charset="0"/>
                <a:ea typeface="Arial" charset="0"/>
                <a:cs typeface="Arial" charset="0"/>
              </a:rPr>
              <a:t> </a:t>
            </a:r>
            <a:r>
              <a:rPr lang="en-US" sz="3600" b="1" dirty="0" err="1">
                <a:latin typeface="Arial" charset="0"/>
                <a:ea typeface="Arial" charset="0"/>
                <a:cs typeface="Arial" charset="0"/>
              </a:rPr>
              <a:t>về</a:t>
            </a:r>
            <a:r>
              <a:rPr lang="en-US" sz="3600" b="1" dirty="0">
                <a:latin typeface="Arial" charset="0"/>
                <a:ea typeface="Arial" charset="0"/>
                <a:cs typeface="Arial" charset="0"/>
              </a:rPr>
              <a:t> </a:t>
            </a:r>
            <a:r>
              <a:rPr lang="en-US" sz="3600" b="1" dirty="0" err="1">
                <a:latin typeface="Arial" charset="0"/>
                <a:ea typeface="Arial" charset="0"/>
                <a:cs typeface="Arial" charset="0"/>
              </a:rPr>
              <a:t>điều</a:t>
            </a:r>
            <a:r>
              <a:rPr lang="en-US" sz="3600" b="1" dirty="0">
                <a:latin typeface="Arial" charset="0"/>
                <a:ea typeface="Arial" charset="0"/>
                <a:cs typeface="Arial" charset="0"/>
              </a:rPr>
              <a:t> </a:t>
            </a:r>
            <a:r>
              <a:rPr lang="en-US" sz="3600" b="1" dirty="0" err="1">
                <a:latin typeface="Arial" charset="0"/>
                <a:ea typeface="Arial" charset="0"/>
                <a:cs typeface="Arial" charset="0"/>
              </a:rPr>
              <a:t>trị</a:t>
            </a:r>
            <a:r>
              <a:rPr lang="en-US" sz="3600" b="1" dirty="0">
                <a:latin typeface="Arial" charset="0"/>
                <a:ea typeface="Arial" charset="0"/>
                <a:cs typeface="Arial" charset="0"/>
              </a:rPr>
              <a:t> </a:t>
            </a:r>
            <a:r>
              <a:rPr lang="en-US" sz="3600" b="1" dirty="0" err="1">
                <a:latin typeface="Arial" charset="0"/>
                <a:ea typeface="Arial" charset="0"/>
                <a:cs typeface="Arial" charset="0"/>
              </a:rPr>
              <a:t>và</a:t>
            </a:r>
            <a:r>
              <a:rPr lang="en-US" sz="3600" b="1" dirty="0">
                <a:latin typeface="Arial" charset="0"/>
                <a:ea typeface="Arial" charset="0"/>
                <a:cs typeface="Arial" charset="0"/>
              </a:rPr>
              <a:t> </a:t>
            </a:r>
            <a:r>
              <a:rPr lang="en-US" sz="3600" b="1" dirty="0" err="1">
                <a:latin typeface="Arial" charset="0"/>
                <a:ea typeface="Arial" charset="0"/>
                <a:cs typeface="Arial" charset="0"/>
              </a:rPr>
              <a:t>hậu</a:t>
            </a:r>
            <a:r>
              <a:rPr lang="en-US" sz="3600" b="1" dirty="0">
                <a:latin typeface="Arial" charset="0"/>
                <a:ea typeface="Arial" charset="0"/>
                <a:cs typeface="Arial" charset="0"/>
              </a:rPr>
              <a:t> </a:t>
            </a:r>
            <a:r>
              <a:rPr lang="en-US" sz="3600" b="1" dirty="0" err="1">
                <a:latin typeface="Arial" charset="0"/>
                <a:ea typeface="Arial" charset="0"/>
                <a:cs typeface="Arial" charset="0"/>
              </a:rPr>
              <a:t>cần</a:t>
            </a:r>
            <a:endParaRPr lang="id-ID" sz="3600" b="1" dirty="0">
              <a:latin typeface="Arial" charset="0"/>
              <a:ea typeface="Arial" charset="0"/>
              <a:cs typeface="Arial" charset="0"/>
            </a:endParaRPr>
          </a:p>
        </p:txBody>
      </p:sp>
    </p:spTree>
    <p:extLst>
      <p:ext uri="{BB962C8B-B14F-4D97-AF65-F5344CB8AC3E}">
        <p14:creationId xmlns:p14="http://schemas.microsoft.com/office/powerpoint/2010/main" val="880533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28030" y="1178464"/>
            <a:ext cx="11160590" cy="4800600"/>
          </a:xfrm>
        </p:spPr>
        <p:txBody>
          <a:bodyPr/>
          <a:lstStyle/>
          <a:p>
            <a:pPr marL="228594" lvl="1" algn="just">
              <a:lnSpc>
                <a:spcPct val="100000"/>
              </a:lnSpc>
              <a:spcBef>
                <a:spcPts val="600"/>
              </a:spcBef>
              <a:spcAft>
                <a:spcPts val="600"/>
              </a:spcAft>
            </a:pPr>
            <a:r>
              <a:rPr lang="pt-BR" sz="2100" dirty="0">
                <a:latin typeface="Arial" panose="020B0604020202020204" pitchFamily="34" charset="0"/>
                <a:cs typeface="Arial" panose="020B0604020202020204" pitchFamily="34" charset="0"/>
              </a:rPr>
              <a:t>Chủ động cung cấp thông tin về tình hình dịch bệnh và các khuyến cáo phòng, chống dịch; đẩy mạnh tuyên truyền qua hệ thống truyền thông cơ sở và các kênh truyền thông phù hợp như thông điệp, infographic, video, audio... trên các phương tiện truyền thông đại chúng, mạng xã hội, internet... </a:t>
            </a:r>
            <a:endParaRPr lang="en-US" sz="2100" dirty="0">
              <a:latin typeface="Arial" panose="020B0604020202020204" pitchFamily="34" charset="0"/>
              <a:cs typeface="Arial" panose="020B0604020202020204" pitchFamily="34" charset="0"/>
            </a:endParaRPr>
          </a:p>
          <a:p>
            <a:pPr marL="228594" lvl="1" algn="just">
              <a:lnSpc>
                <a:spcPct val="100000"/>
              </a:lnSpc>
              <a:spcBef>
                <a:spcPts val="600"/>
              </a:spcBef>
              <a:spcAft>
                <a:spcPts val="600"/>
              </a:spcAft>
            </a:pPr>
            <a:r>
              <a:rPr lang="nl-NL" sz="2100" dirty="0">
                <a:latin typeface="Arial" panose="020B0604020202020204" pitchFamily="34" charset="0"/>
                <a:cs typeface="Arial" panose="020B0604020202020204" pitchFamily="34" charset="0"/>
              </a:rPr>
              <a:t>Tăng cường truyền thông phòng bệnh để nâng cao nhận thức, thay đổi hành vi; khuyến khích thực hiện 2K tại các địa điểm tập trung đông người, trên các phương tiện giao thông công cộng và tại các cơ sở khám bệnh, chữa bệnh...</a:t>
            </a:r>
            <a:endParaRPr lang="en-US" sz="2100" dirty="0">
              <a:latin typeface="Arial" panose="020B0604020202020204" pitchFamily="34" charset="0"/>
              <a:cs typeface="Arial" panose="020B0604020202020204" pitchFamily="34" charset="0"/>
            </a:endParaRPr>
          </a:p>
          <a:p>
            <a:pPr marL="228594" lvl="1" algn="just">
              <a:lnSpc>
                <a:spcPct val="100000"/>
              </a:lnSpc>
              <a:spcBef>
                <a:spcPts val="600"/>
              </a:spcBef>
              <a:spcAft>
                <a:spcPts val="600"/>
              </a:spcAft>
            </a:pPr>
            <a:r>
              <a:rPr lang="pt-BR" sz="2100" dirty="0">
                <a:latin typeface="Arial" panose="020B0604020202020204" pitchFamily="34" charset="0"/>
                <a:cs typeface="Arial" panose="020B0604020202020204" pitchFamily="34" charset="0"/>
              </a:rPr>
              <a:t>Tổ chức triển khai các hoạt động truyền thông đặc thù với từng dịch bệnh truyền nhiễm; tổ chức các đợt cao điểm về phòng, chống dịch theo mùa; các chiến dịch, phong trào vệ sinh yêu nước và các chiến dịch truyền thông hưởng ứng các ngày phòng, chống dịch bệnh. </a:t>
            </a:r>
            <a:endParaRPr lang="en-US" sz="2100" dirty="0">
              <a:latin typeface="Arial" panose="020B0604020202020204" pitchFamily="34" charset="0"/>
              <a:cs typeface="Arial" panose="020B0604020202020204" pitchFamily="34" charset="0"/>
            </a:endParaRPr>
          </a:p>
          <a:p>
            <a:pPr marL="228594" lvl="1" algn="just">
              <a:lnSpc>
                <a:spcPct val="100000"/>
              </a:lnSpc>
              <a:spcBef>
                <a:spcPts val="600"/>
              </a:spcBef>
              <a:spcAft>
                <a:spcPts val="600"/>
              </a:spcAft>
            </a:pPr>
            <a:r>
              <a:rPr lang="it-IT" sz="2100" dirty="0">
                <a:latin typeface="Arial" panose="020B0604020202020204" pitchFamily="34" charset="0"/>
                <a:cs typeface="Arial" panose="020B0604020202020204" pitchFamily="34" charset="0"/>
              </a:rPr>
              <a:t>Đề xuất các giải pháp tăng cường ứng dụng CNTT trong phòng, chống dịch; nâng cao chất lượng thực hiện báo cáo bệnh truyền nhiễm, báo cáo kiểm dịch y tế; báo cáo giám sát dựa vào sự kiện, quản lý thông tin tiêm chủng, kho dữ liệu bệnh truyền nhiễm.</a:t>
            </a:r>
            <a:endParaRPr lang="en-US" sz="21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Giải</a:t>
            </a:r>
            <a:r>
              <a:rPr lang="en-US" sz="3600" b="1" dirty="0">
                <a:latin typeface="Arial" charset="0"/>
                <a:ea typeface="Arial" charset="0"/>
                <a:cs typeface="Arial" charset="0"/>
              </a:rPr>
              <a:t> </a:t>
            </a:r>
            <a:r>
              <a:rPr lang="en-US" sz="3600" b="1" dirty="0" err="1">
                <a:latin typeface="Arial" charset="0"/>
                <a:ea typeface="Arial" charset="0"/>
                <a:cs typeface="Arial" charset="0"/>
              </a:rPr>
              <a:t>pháp</a:t>
            </a:r>
            <a:r>
              <a:rPr lang="en-US" sz="3600" b="1" dirty="0">
                <a:latin typeface="Arial" charset="0"/>
                <a:ea typeface="Arial" charset="0"/>
                <a:cs typeface="Arial" charset="0"/>
              </a:rPr>
              <a:t> </a:t>
            </a:r>
            <a:r>
              <a:rPr lang="en-US" sz="3600" b="1" dirty="0" err="1">
                <a:latin typeface="Arial" charset="0"/>
                <a:ea typeface="Arial" charset="0"/>
                <a:cs typeface="Arial" charset="0"/>
              </a:rPr>
              <a:t>về</a:t>
            </a:r>
            <a:r>
              <a:rPr lang="en-US" sz="3600" b="1" dirty="0">
                <a:latin typeface="Arial" charset="0"/>
                <a:ea typeface="Arial" charset="0"/>
                <a:cs typeface="Arial" charset="0"/>
              </a:rPr>
              <a:t> </a:t>
            </a:r>
            <a:r>
              <a:rPr lang="en-US" sz="3600" b="1" dirty="0" err="1">
                <a:latin typeface="Arial" charset="0"/>
                <a:ea typeface="Arial" charset="0"/>
                <a:cs typeface="Arial" charset="0"/>
              </a:rPr>
              <a:t>truyền</a:t>
            </a:r>
            <a:r>
              <a:rPr lang="en-US" sz="3600" b="1" dirty="0">
                <a:latin typeface="Arial" charset="0"/>
                <a:ea typeface="Arial" charset="0"/>
                <a:cs typeface="Arial" charset="0"/>
              </a:rPr>
              <a:t> </a:t>
            </a:r>
            <a:r>
              <a:rPr lang="en-US" sz="3600" b="1" dirty="0" err="1">
                <a:latin typeface="Arial" charset="0"/>
                <a:ea typeface="Arial" charset="0"/>
                <a:cs typeface="Arial" charset="0"/>
              </a:rPr>
              <a:t>thông</a:t>
            </a:r>
            <a:r>
              <a:rPr lang="en-US" sz="3600" b="1" dirty="0">
                <a:latin typeface="Arial" charset="0"/>
                <a:ea typeface="Arial" charset="0"/>
                <a:cs typeface="Arial" charset="0"/>
              </a:rPr>
              <a:t> </a:t>
            </a:r>
            <a:r>
              <a:rPr lang="en-US" sz="3600" b="1" dirty="0" err="1">
                <a:latin typeface="Arial" charset="0"/>
                <a:ea typeface="Arial" charset="0"/>
                <a:cs typeface="Arial" charset="0"/>
              </a:rPr>
              <a:t>và</a:t>
            </a:r>
            <a:r>
              <a:rPr lang="en-US" sz="3600" b="1" dirty="0">
                <a:latin typeface="Arial" charset="0"/>
                <a:ea typeface="Arial" charset="0"/>
                <a:cs typeface="Arial" charset="0"/>
              </a:rPr>
              <a:t> </a:t>
            </a:r>
            <a:r>
              <a:rPr lang="en-US" sz="3600" b="1" dirty="0" err="1">
                <a:latin typeface="Arial" charset="0"/>
                <a:ea typeface="Arial" charset="0"/>
                <a:cs typeface="Arial" charset="0"/>
              </a:rPr>
              <a:t>ứng</a:t>
            </a:r>
            <a:r>
              <a:rPr lang="en-US" sz="3600" b="1" dirty="0">
                <a:latin typeface="Arial" charset="0"/>
                <a:ea typeface="Arial" charset="0"/>
                <a:cs typeface="Arial" charset="0"/>
              </a:rPr>
              <a:t> </a:t>
            </a:r>
            <a:r>
              <a:rPr lang="en-US" sz="3600" b="1" dirty="0" err="1">
                <a:latin typeface="Arial" charset="0"/>
                <a:ea typeface="Arial" charset="0"/>
                <a:cs typeface="Arial" charset="0"/>
              </a:rPr>
              <a:t>dụng</a:t>
            </a:r>
            <a:r>
              <a:rPr lang="en-US" sz="3600" b="1" dirty="0">
                <a:latin typeface="Arial" charset="0"/>
                <a:ea typeface="Arial" charset="0"/>
                <a:cs typeface="Arial" charset="0"/>
              </a:rPr>
              <a:t> CNTT</a:t>
            </a:r>
            <a:endParaRPr lang="id-ID" sz="3600" b="1" dirty="0">
              <a:latin typeface="Arial" charset="0"/>
              <a:ea typeface="Arial" charset="0"/>
              <a:cs typeface="Arial" charset="0"/>
            </a:endParaRPr>
          </a:p>
        </p:txBody>
      </p:sp>
    </p:spTree>
    <p:extLst>
      <p:ext uri="{BB962C8B-B14F-4D97-AF65-F5344CB8AC3E}">
        <p14:creationId xmlns:p14="http://schemas.microsoft.com/office/powerpoint/2010/main" val="2136935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28030" y="1178464"/>
            <a:ext cx="11160590" cy="4800600"/>
          </a:xfrm>
        </p:spPr>
        <p:txBody>
          <a:bodyPr/>
          <a:lstStyle/>
          <a:p>
            <a:pPr marL="228594" lvl="1" algn="just">
              <a:lnSpc>
                <a:spcPct val="100000"/>
              </a:lnSpc>
              <a:spcBef>
                <a:spcPts val="600"/>
              </a:spcBef>
              <a:spcAft>
                <a:spcPts val="600"/>
              </a:spcAft>
            </a:pPr>
            <a:r>
              <a:rPr lang="sq-AL" sz="2100" dirty="0">
                <a:latin typeface="Arial" panose="020B0604020202020204" pitchFamily="34" charset="0"/>
                <a:cs typeface="Arial" panose="020B0604020202020204" pitchFamily="34" charset="0"/>
              </a:rPr>
              <a:t>Tăng cường nghiên cứu, sản xuất, cung ứng thuốc, vắc xin, sinh phẩm, vật tư, hóa chất, trang thiết bị; đẩy mạnh nghiên cứu khoa học về dịch tễ học của bệnh, tác nhân gây bệnh, véc tơ truyền bệnh, vắc xin phòng bệnh, dự báo dịch</a:t>
            </a:r>
            <a:r>
              <a:rPr lang="en-US" sz="2100" dirty="0">
                <a:latin typeface="Arial" panose="020B0604020202020204" pitchFamily="34" charset="0"/>
                <a:cs typeface="Arial" panose="020B0604020202020204" pitchFamily="34" charset="0"/>
              </a:rPr>
              <a:t>; </a:t>
            </a:r>
            <a:r>
              <a:rPr lang="sq-AL" sz="2100" dirty="0">
                <a:latin typeface="Arial" panose="020B0604020202020204" pitchFamily="34" charset="0"/>
                <a:cs typeface="Arial" panose="020B0604020202020204" pitchFamily="34" charset="0"/>
              </a:rPr>
              <a:t>nghiên cứu, đề xuất các mô hình phòng, chống dịch phù hợp.</a:t>
            </a:r>
            <a:endParaRPr lang="en-US" sz="2100" dirty="0">
              <a:latin typeface="Arial" panose="020B0604020202020204" pitchFamily="34" charset="0"/>
              <a:cs typeface="Arial" panose="020B0604020202020204" pitchFamily="34" charset="0"/>
            </a:endParaRPr>
          </a:p>
          <a:p>
            <a:pPr marL="228594" lvl="1" algn="just">
              <a:lnSpc>
                <a:spcPct val="100000"/>
              </a:lnSpc>
              <a:spcBef>
                <a:spcPts val="600"/>
              </a:spcBef>
              <a:spcAft>
                <a:spcPts val="600"/>
              </a:spcAft>
            </a:pPr>
            <a:r>
              <a:rPr lang="nl-NL" sz="2100" dirty="0">
                <a:latin typeface="Arial" panose="020B0604020202020204" pitchFamily="34" charset="0"/>
                <a:cs typeface="Arial" panose="020B0604020202020204" pitchFamily="34" charset="0"/>
              </a:rPr>
              <a:t>Thúc đẩy hợp tác quốc tế; </a:t>
            </a:r>
            <a:r>
              <a:rPr lang="pt-BR" sz="2100" dirty="0">
                <a:latin typeface="Arial" panose="020B0604020202020204" pitchFamily="34" charset="0"/>
                <a:cs typeface="Arial" panose="020B0604020202020204" pitchFamily="34" charset="0"/>
              </a:rPr>
              <a:t>đẩy mạnh tiếp cận an ninh y tế toàn cầu trong phòng, chống dịch qua các cơ chế hợp tác song phương, đa phương trên cơ sở phối hợp liên ngành, đa lĩnh vực. </a:t>
            </a:r>
            <a:endParaRPr lang="en-US" sz="2100" dirty="0">
              <a:latin typeface="Arial" panose="020B0604020202020204" pitchFamily="34" charset="0"/>
              <a:cs typeface="Arial" panose="020B0604020202020204" pitchFamily="34" charset="0"/>
            </a:endParaRPr>
          </a:p>
          <a:p>
            <a:pPr marL="228594" lvl="1" algn="just">
              <a:lnSpc>
                <a:spcPct val="100000"/>
              </a:lnSpc>
              <a:spcBef>
                <a:spcPts val="600"/>
              </a:spcBef>
              <a:spcAft>
                <a:spcPts val="600"/>
              </a:spcAft>
            </a:pPr>
            <a:r>
              <a:rPr lang="nl-NL" sz="2100" dirty="0">
                <a:latin typeface="Arial" panose="020B0604020202020204" pitchFamily="34" charset="0"/>
                <a:cs typeface="Arial" panose="020B0604020202020204" pitchFamily="34" charset="0"/>
              </a:rPr>
              <a:t>Phối hợp chặt chẽ với các quốc gia trên thế giới, các tổ chức quốc tế tăng cường chia sẻ, trao đổi kinh nghiệm, cập nhật thông tin tình hình dịch bệnh truyền nhiễm</a:t>
            </a:r>
            <a:r>
              <a:rPr lang="pt-BR" sz="2100" dirty="0">
                <a:latin typeface="Arial" panose="020B0604020202020204" pitchFamily="34" charset="0"/>
                <a:cs typeface="Arial" panose="020B0604020202020204" pitchFamily="34" charset="0"/>
              </a:rPr>
              <a:t>; t</a:t>
            </a:r>
            <a:r>
              <a:rPr lang="sq-AL" sz="2100" dirty="0">
                <a:latin typeface="Arial" panose="020B0604020202020204" pitchFamily="34" charset="0"/>
                <a:cs typeface="Arial" panose="020B0604020202020204" pitchFamily="34" charset="0"/>
              </a:rPr>
              <a:t>riển khai hiệu quả các chương trình, dự án hợp tác quốc tế và tiếp tục huy động các nguồn lực cho công tác phòng, chống dịch bệnh truyền nhiễm.</a:t>
            </a:r>
            <a:endParaRPr lang="en-US" sz="21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5" name="Title 30">
            <a:extLst>
              <a:ext uri="{FF2B5EF4-FFF2-40B4-BE49-F238E27FC236}">
                <a16:creationId xmlns:a16="http://schemas.microsoft.com/office/drawing/2014/main" id="{232A3E0B-C6E7-528B-4A03-8B1217F5968F}"/>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Giải</a:t>
            </a:r>
            <a:r>
              <a:rPr lang="en-US" sz="3600" b="1" dirty="0">
                <a:latin typeface="Arial" charset="0"/>
                <a:ea typeface="Arial" charset="0"/>
                <a:cs typeface="Arial" charset="0"/>
              </a:rPr>
              <a:t> </a:t>
            </a:r>
            <a:r>
              <a:rPr lang="en-US" sz="3600" b="1" dirty="0" err="1">
                <a:latin typeface="Arial" charset="0"/>
                <a:ea typeface="Arial" charset="0"/>
                <a:cs typeface="Arial" charset="0"/>
              </a:rPr>
              <a:t>pháp</a:t>
            </a:r>
            <a:r>
              <a:rPr lang="en-US" sz="3600" b="1" dirty="0">
                <a:latin typeface="Arial" charset="0"/>
                <a:ea typeface="Arial" charset="0"/>
                <a:cs typeface="Arial" charset="0"/>
              </a:rPr>
              <a:t> </a:t>
            </a:r>
            <a:r>
              <a:rPr lang="en-US" sz="3600" b="1" dirty="0" err="1">
                <a:latin typeface="Arial" charset="0"/>
                <a:ea typeface="Arial" charset="0"/>
                <a:cs typeface="Arial" charset="0"/>
              </a:rPr>
              <a:t>về</a:t>
            </a:r>
            <a:r>
              <a:rPr lang="en-US" sz="3600" b="1" dirty="0">
                <a:latin typeface="Arial" charset="0"/>
                <a:ea typeface="Arial" charset="0"/>
                <a:cs typeface="Arial" charset="0"/>
              </a:rPr>
              <a:t> NCKH </a:t>
            </a:r>
            <a:r>
              <a:rPr lang="en-US" sz="3600" b="1" dirty="0" err="1">
                <a:latin typeface="Arial" charset="0"/>
                <a:ea typeface="Arial" charset="0"/>
                <a:cs typeface="Arial" charset="0"/>
              </a:rPr>
              <a:t>và</a:t>
            </a:r>
            <a:r>
              <a:rPr lang="en-US" sz="3600" b="1" dirty="0">
                <a:latin typeface="Arial" charset="0"/>
                <a:ea typeface="Arial" charset="0"/>
                <a:cs typeface="Arial" charset="0"/>
              </a:rPr>
              <a:t> </a:t>
            </a:r>
            <a:r>
              <a:rPr lang="en-US" sz="3600" b="1" dirty="0" err="1">
                <a:latin typeface="Arial" charset="0"/>
                <a:ea typeface="Arial" charset="0"/>
                <a:cs typeface="Arial" charset="0"/>
              </a:rPr>
              <a:t>hợp</a:t>
            </a:r>
            <a:r>
              <a:rPr lang="en-US" sz="3600" b="1" dirty="0">
                <a:latin typeface="Arial" charset="0"/>
                <a:ea typeface="Arial" charset="0"/>
                <a:cs typeface="Arial" charset="0"/>
              </a:rPr>
              <a:t> </a:t>
            </a:r>
            <a:r>
              <a:rPr lang="en-US" sz="3600" b="1" dirty="0" err="1">
                <a:latin typeface="Arial" charset="0"/>
                <a:ea typeface="Arial" charset="0"/>
                <a:cs typeface="Arial" charset="0"/>
              </a:rPr>
              <a:t>tác</a:t>
            </a:r>
            <a:r>
              <a:rPr lang="en-US" sz="3600" b="1" dirty="0">
                <a:latin typeface="Arial" charset="0"/>
                <a:ea typeface="Arial" charset="0"/>
                <a:cs typeface="Arial" charset="0"/>
              </a:rPr>
              <a:t> </a:t>
            </a:r>
            <a:r>
              <a:rPr lang="en-US" sz="3600" b="1" dirty="0" err="1">
                <a:latin typeface="Arial" charset="0"/>
                <a:ea typeface="Arial" charset="0"/>
                <a:cs typeface="Arial" charset="0"/>
              </a:rPr>
              <a:t>quốc</a:t>
            </a:r>
            <a:r>
              <a:rPr lang="en-US" sz="3600" b="1" dirty="0">
                <a:latin typeface="Arial" charset="0"/>
                <a:ea typeface="Arial" charset="0"/>
                <a:cs typeface="Arial" charset="0"/>
              </a:rPr>
              <a:t> </a:t>
            </a:r>
            <a:r>
              <a:rPr lang="en-US" sz="3600" b="1" dirty="0" err="1">
                <a:latin typeface="Arial" charset="0"/>
                <a:ea typeface="Arial" charset="0"/>
                <a:cs typeface="Arial" charset="0"/>
              </a:rPr>
              <a:t>tế</a:t>
            </a:r>
            <a:endParaRPr lang="id-ID" sz="3600" b="1" dirty="0">
              <a:latin typeface="Arial" charset="0"/>
              <a:ea typeface="Arial" charset="0"/>
              <a:cs typeface="Arial" charset="0"/>
            </a:endParaRPr>
          </a:p>
        </p:txBody>
      </p:sp>
    </p:spTree>
    <p:extLst>
      <p:ext uri="{BB962C8B-B14F-4D97-AF65-F5344CB8AC3E}">
        <p14:creationId xmlns:p14="http://schemas.microsoft.com/office/powerpoint/2010/main" val="65055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7" name="Title 30">
            <a:extLst>
              <a:ext uri="{FF2B5EF4-FFF2-40B4-BE49-F238E27FC236}">
                <a16:creationId xmlns:a16="http://schemas.microsoft.com/office/drawing/2014/main" id="{F7DECF07-2D68-4D96-86CA-22334002F1DC}"/>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Sốt</a:t>
            </a:r>
            <a:r>
              <a:rPr lang="en-US" sz="3600" b="1" dirty="0">
                <a:latin typeface="Arial" charset="0"/>
                <a:ea typeface="Arial" charset="0"/>
                <a:cs typeface="Arial" charset="0"/>
              </a:rPr>
              <a:t> </a:t>
            </a:r>
            <a:r>
              <a:rPr lang="en-US" sz="3600" b="1" dirty="0" err="1">
                <a:latin typeface="Arial" charset="0"/>
                <a:ea typeface="Arial" charset="0"/>
                <a:cs typeface="Arial" charset="0"/>
              </a:rPr>
              <a:t>xuất</a:t>
            </a:r>
            <a:r>
              <a:rPr lang="en-US" sz="3600" b="1" dirty="0">
                <a:latin typeface="Arial" charset="0"/>
                <a:ea typeface="Arial" charset="0"/>
                <a:cs typeface="Arial" charset="0"/>
              </a:rPr>
              <a:t> </a:t>
            </a:r>
            <a:r>
              <a:rPr lang="en-US" sz="3600" b="1" dirty="0" err="1">
                <a:latin typeface="Arial" charset="0"/>
                <a:ea typeface="Arial" charset="0"/>
                <a:cs typeface="Arial" charset="0"/>
              </a:rPr>
              <a:t>huyết</a:t>
            </a:r>
            <a:endParaRPr lang="id-ID" sz="3600" b="1" dirty="0">
              <a:latin typeface="Arial" charset="0"/>
              <a:ea typeface="Arial" charset="0"/>
              <a:cs typeface="Arial" charset="0"/>
            </a:endParaRPr>
          </a:p>
        </p:txBody>
      </p:sp>
      <p:pic>
        <p:nvPicPr>
          <p:cNvPr id="2" name="Picture 1"/>
          <p:cNvPicPr>
            <a:picLocks noChangeAspect="1"/>
          </p:cNvPicPr>
          <p:nvPr/>
        </p:nvPicPr>
        <p:blipFill>
          <a:blip r:embed="rId4"/>
          <a:stretch>
            <a:fillRect/>
          </a:stretch>
        </p:blipFill>
        <p:spPr>
          <a:xfrm>
            <a:off x="6985000" y="1114515"/>
            <a:ext cx="5232908" cy="5120640"/>
          </a:xfrm>
          <a:prstGeom prst="rect">
            <a:avLst/>
          </a:prstGeom>
        </p:spPr>
      </p:pic>
      <p:sp>
        <p:nvSpPr>
          <p:cNvPr id="4" name="Rectangle 3"/>
          <p:cNvSpPr/>
          <p:nvPr/>
        </p:nvSpPr>
        <p:spPr>
          <a:xfrm>
            <a:off x="355600" y="3926831"/>
            <a:ext cx="6273800" cy="2308324"/>
          </a:xfrm>
          <a:prstGeom prst="rect">
            <a:avLst/>
          </a:prstGeom>
        </p:spPr>
        <p:txBody>
          <a:bodyPr wrap="square">
            <a:spAutoFit/>
          </a:bodyPr>
          <a:lstStyle/>
          <a:p>
            <a:pPr algn="just">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Năm 2023, ghi nhận hơn 172.000 ca mắc, 43 ca tử vong. So với năm 2022 (369.483/151), số mắc giảm 53,8%, số tử vong giảm 72,4% (giảm 108 trường hợp).</a:t>
            </a:r>
          </a:p>
          <a:p>
            <a:pPr algn="just">
              <a:spcAft>
                <a:spcPts val="0"/>
              </a:spcAft>
            </a:pPr>
            <a:endParaRPr lang="pt-BR"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Các địa phương ghi nhận số mắc cao: Hà Nội (36.795), TP. Hồ Chí Minh (17.257), Gia Lai (6.532), Đồng Nai (5.508), Bình Dương (5.092), Đắk Lắk (4.972), Bình Thuận (4.853), An Giang (4.840), Lâm Đồng (4.832), Đà Nẵng (4.604).</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14515"/>
            <a:ext cx="6985000" cy="2779628"/>
          </a:xfrm>
          <a:prstGeom prst="rect">
            <a:avLst/>
          </a:prstGeom>
        </p:spPr>
      </p:pic>
    </p:spTree>
    <p:extLst>
      <p:ext uri="{BB962C8B-B14F-4D97-AF65-F5344CB8AC3E}">
        <p14:creationId xmlns:p14="http://schemas.microsoft.com/office/powerpoint/2010/main" val="341633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p:cNvSpPr/>
          <p:nvPr/>
        </p:nvSpPr>
        <p:spPr>
          <a:xfrm>
            <a:off x="3178630" y="6332148"/>
            <a:ext cx="972457" cy="52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 name="Rectangle 4"/>
          <p:cNvSpPr/>
          <p:nvPr/>
        </p:nvSpPr>
        <p:spPr>
          <a:xfrm>
            <a:off x="4151088" y="6094666"/>
            <a:ext cx="972457" cy="76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6" name="Rectangle 5"/>
          <p:cNvSpPr/>
          <p:nvPr/>
        </p:nvSpPr>
        <p:spPr>
          <a:xfrm>
            <a:off x="5123545" y="5936345"/>
            <a:ext cx="972457" cy="92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Rectangle 6"/>
          <p:cNvSpPr/>
          <p:nvPr/>
        </p:nvSpPr>
        <p:spPr>
          <a:xfrm>
            <a:off x="6096001" y="6094666"/>
            <a:ext cx="972457" cy="76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 name="Rectangle 7"/>
          <p:cNvSpPr/>
          <p:nvPr/>
        </p:nvSpPr>
        <p:spPr>
          <a:xfrm>
            <a:off x="7068458" y="6442407"/>
            <a:ext cx="972457" cy="4155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 name="Rectangle 8"/>
          <p:cNvSpPr/>
          <p:nvPr/>
        </p:nvSpPr>
        <p:spPr>
          <a:xfrm>
            <a:off x="8040916" y="6564417"/>
            <a:ext cx="972457" cy="2935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nvGrpSpPr>
          <p:cNvPr id="24" name="Group 23"/>
          <p:cNvGrpSpPr/>
          <p:nvPr/>
        </p:nvGrpSpPr>
        <p:grpSpPr>
          <a:xfrm>
            <a:off x="2212500" y="2816064"/>
            <a:ext cx="1414267" cy="1371427"/>
            <a:chOff x="5184321" y="2598420"/>
            <a:chExt cx="1315357" cy="1653540"/>
          </a:xfrm>
          <a:solidFill>
            <a:schemeClr val="accent2"/>
          </a:solidFill>
        </p:grpSpPr>
        <p:sp>
          <p:nvSpPr>
            <p:cNvPr id="20" name="Rectangle: Rounded Corners 19"/>
            <p:cNvSpPr/>
            <p:nvPr/>
          </p:nvSpPr>
          <p:spPr>
            <a:xfrm>
              <a:off x="5184321" y="3230880"/>
              <a:ext cx="342900" cy="1021080"/>
            </a:xfrm>
            <a:prstGeom prst="round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accent5"/>
                </a:solidFill>
              </a:endParaRPr>
            </a:p>
          </p:txBody>
        </p:sp>
        <p:sp>
          <p:nvSpPr>
            <p:cNvPr id="21" name="Rectangle: Rounded Corners 20"/>
            <p:cNvSpPr/>
            <p:nvPr/>
          </p:nvSpPr>
          <p:spPr>
            <a:xfrm>
              <a:off x="5670549" y="2941320"/>
              <a:ext cx="342900" cy="1310640"/>
            </a:xfrm>
            <a:prstGeom prst="round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accent5"/>
                </a:solidFill>
              </a:endParaRPr>
            </a:p>
          </p:txBody>
        </p:sp>
        <p:sp>
          <p:nvSpPr>
            <p:cNvPr id="22" name="Rectangle: Rounded Corners 21"/>
            <p:cNvSpPr/>
            <p:nvPr/>
          </p:nvSpPr>
          <p:spPr>
            <a:xfrm>
              <a:off x="6156778" y="2598420"/>
              <a:ext cx="342900" cy="1653540"/>
            </a:xfrm>
            <a:prstGeom prst="round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accent5"/>
                </a:solidFill>
              </a:endParaRPr>
            </a:p>
          </p:txBody>
        </p:sp>
      </p:grpSp>
      <p:sp>
        <p:nvSpPr>
          <p:cNvPr id="25" name="Rectangle 24"/>
          <p:cNvSpPr/>
          <p:nvPr/>
        </p:nvSpPr>
        <p:spPr>
          <a:xfrm>
            <a:off x="3780874" y="3178611"/>
            <a:ext cx="9997046" cy="646331"/>
          </a:xfrm>
          <a:prstGeom prst="rect">
            <a:avLst/>
          </a:prstGeom>
          <a:noFill/>
        </p:spPr>
        <p:txBody>
          <a:bodyPr wrap="square">
            <a:spAutoFit/>
          </a:bodyPr>
          <a:lstStyle/>
          <a:p>
            <a:pPr defTabSz="914377">
              <a:lnSpc>
                <a:spcPct val="90000"/>
              </a:lnSpc>
              <a:spcBef>
                <a:spcPct val="0"/>
              </a:spcBef>
            </a:pPr>
            <a:r>
              <a:rPr lang="id-ID" sz="4000" b="1">
                <a:solidFill>
                  <a:srgbClr val="FFC000"/>
                </a:solidFill>
                <a:latin typeface="Arial" charset="0"/>
                <a:ea typeface="Arial" charset="0"/>
                <a:cs typeface="Arial" charset="0"/>
              </a:rPr>
              <a:t>TRÂN TRỌNG CẢM ƠN!</a:t>
            </a:r>
            <a:endParaRPr lang="en-US" sz="4000" b="1" dirty="0">
              <a:solidFill>
                <a:srgbClr val="FFC000"/>
              </a:solidFill>
              <a:latin typeface="Arial" charset="0"/>
              <a:ea typeface="Arial" charset="0"/>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169" y="128528"/>
            <a:ext cx="1385659" cy="1383998"/>
          </a:xfrm>
          <a:prstGeom prst="rect">
            <a:avLst/>
          </a:prstGeom>
        </p:spPr>
      </p:pic>
    </p:spTree>
    <p:extLst>
      <p:ext uri="{BB962C8B-B14F-4D97-AF65-F5344CB8AC3E}">
        <p14:creationId xmlns:p14="http://schemas.microsoft.com/office/powerpoint/2010/main" val="186942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7" name="Title 30">
            <a:extLst>
              <a:ext uri="{FF2B5EF4-FFF2-40B4-BE49-F238E27FC236}">
                <a16:creationId xmlns:a16="http://schemas.microsoft.com/office/drawing/2014/main" id="{F7DECF07-2D68-4D96-86CA-22334002F1DC}"/>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Tay</a:t>
            </a:r>
            <a:r>
              <a:rPr lang="en-US" sz="3600" b="1" dirty="0">
                <a:latin typeface="Arial" charset="0"/>
                <a:ea typeface="Arial" charset="0"/>
                <a:cs typeface="Arial" charset="0"/>
              </a:rPr>
              <a:t> </a:t>
            </a:r>
            <a:r>
              <a:rPr lang="en-US" sz="3600" b="1" dirty="0" err="1">
                <a:latin typeface="Arial" charset="0"/>
                <a:ea typeface="Arial" charset="0"/>
                <a:cs typeface="Arial" charset="0"/>
              </a:rPr>
              <a:t>chân</a:t>
            </a:r>
            <a:r>
              <a:rPr lang="en-US" sz="3600" b="1" dirty="0">
                <a:latin typeface="Arial" charset="0"/>
                <a:ea typeface="Arial" charset="0"/>
                <a:cs typeface="Arial" charset="0"/>
              </a:rPr>
              <a:t> </a:t>
            </a:r>
            <a:r>
              <a:rPr lang="en-US" sz="3600" b="1" dirty="0" err="1">
                <a:latin typeface="Arial" charset="0"/>
                <a:ea typeface="Arial" charset="0"/>
                <a:cs typeface="Arial" charset="0"/>
              </a:rPr>
              <a:t>miệng</a:t>
            </a:r>
            <a:endParaRPr lang="id-ID" sz="3600" b="1" dirty="0">
              <a:latin typeface="Arial" charset="0"/>
              <a:ea typeface="Arial" charset="0"/>
              <a:cs typeface="Arial" charset="0"/>
            </a:endParaRPr>
          </a:p>
        </p:txBody>
      </p:sp>
      <p:pic>
        <p:nvPicPr>
          <p:cNvPr id="2" name="Picture 1"/>
          <p:cNvPicPr>
            <a:picLocks noChangeAspect="1"/>
          </p:cNvPicPr>
          <p:nvPr/>
        </p:nvPicPr>
        <p:blipFill>
          <a:blip r:embed="rId4"/>
          <a:stretch>
            <a:fillRect/>
          </a:stretch>
        </p:blipFill>
        <p:spPr>
          <a:xfrm>
            <a:off x="6999678" y="1096650"/>
            <a:ext cx="5192322" cy="5120640"/>
          </a:xfrm>
          <a:prstGeom prst="rect">
            <a:avLst/>
          </a:prstGeom>
        </p:spPr>
      </p:pic>
      <p:sp>
        <p:nvSpPr>
          <p:cNvPr id="4" name="Rectangle 3"/>
          <p:cNvSpPr/>
          <p:nvPr/>
        </p:nvSpPr>
        <p:spPr>
          <a:xfrm>
            <a:off x="169306" y="3834257"/>
            <a:ext cx="6661066" cy="2308324"/>
          </a:xfrm>
          <a:prstGeom prst="rect">
            <a:avLst/>
          </a:prstGeom>
        </p:spPr>
        <p:txBody>
          <a:bodyPr wrap="square">
            <a:spAutoFit/>
          </a:bodyPr>
          <a:lstStyle/>
          <a:p>
            <a:pPr algn="just">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Năm 2023, cả nước ghi nhận gần 181.000 ca mắc, 31 ca tử vong. So với năm 2022 (67.586/3), số mắc tăng gấp 2,7 lần, số tử vong tăng 28 trường hợp.</a:t>
            </a:r>
          </a:p>
          <a:p>
            <a:pPr algn="just">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Các địa phương ghi nhận số mắc cao: TP. Hồ Chí Minh (50.161), Đồng Nai (10.968), An Giang (9.945), Bình Dương (9.021), Tiền Giang (8.347), Đồng Tháp (7.142), Long An (5.913), Cần Thơ (5.328), Khánh Hòa (4.822), Cà Mau (4.574)</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96650"/>
            <a:ext cx="6999678" cy="2737607"/>
          </a:xfrm>
          <a:prstGeom prst="rect">
            <a:avLst/>
          </a:prstGeom>
        </p:spPr>
      </p:pic>
    </p:spTree>
    <p:extLst>
      <p:ext uri="{BB962C8B-B14F-4D97-AF65-F5344CB8AC3E}">
        <p14:creationId xmlns:p14="http://schemas.microsoft.com/office/powerpoint/2010/main" val="98976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7" name="Title 30">
            <a:extLst>
              <a:ext uri="{FF2B5EF4-FFF2-40B4-BE49-F238E27FC236}">
                <a16:creationId xmlns:a16="http://schemas.microsoft.com/office/drawing/2014/main" id="{F7DECF07-2D68-4D96-86CA-22334002F1DC}"/>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Bạch</a:t>
            </a:r>
            <a:r>
              <a:rPr lang="en-US" sz="3600" b="1" dirty="0">
                <a:latin typeface="Arial" charset="0"/>
                <a:ea typeface="Arial" charset="0"/>
                <a:cs typeface="Arial" charset="0"/>
              </a:rPr>
              <a:t> </a:t>
            </a:r>
            <a:r>
              <a:rPr lang="en-US" sz="3600" b="1" dirty="0" err="1">
                <a:latin typeface="Arial" charset="0"/>
                <a:ea typeface="Arial" charset="0"/>
                <a:cs typeface="Arial" charset="0"/>
              </a:rPr>
              <a:t>hầu</a:t>
            </a:r>
            <a:endParaRPr lang="id-ID" sz="3600" b="1" dirty="0">
              <a:latin typeface="Arial" charset="0"/>
              <a:ea typeface="Arial" charset="0"/>
              <a:cs typeface="Arial" charset="0"/>
            </a:endParaRPr>
          </a:p>
        </p:txBody>
      </p:sp>
      <p:pic>
        <p:nvPicPr>
          <p:cNvPr id="2" name="Picture 1"/>
          <p:cNvPicPr>
            <a:picLocks noChangeAspect="1"/>
          </p:cNvPicPr>
          <p:nvPr/>
        </p:nvPicPr>
        <p:blipFill>
          <a:blip r:embed="rId4"/>
          <a:stretch>
            <a:fillRect/>
          </a:stretch>
        </p:blipFill>
        <p:spPr>
          <a:xfrm>
            <a:off x="7020382" y="1178785"/>
            <a:ext cx="5171618" cy="5120640"/>
          </a:xfrm>
          <a:prstGeom prst="rect">
            <a:avLst/>
          </a:prstGeom>
        </p:spPr>
      </p:pic>
      <p:sp>
        <p:nvSpPr>
          <p:cNvPr id="4" name="Rectangle 3"/>
          <p:cNvSpPr/>
          <p:nvPr/>
        </p:nvSpPr>
        <p:spPr>
          <a:xfrm>
            <a:off x="345748" y="4491093"/>
            <a:ext cx="6328887" cy="923330"/>
          </a:xfrm>
          <a:prstGeom prst="rect">
            <a:avLst/>
          </a:prstGeom>
        </p:spPr>
        <p:txBody>
          <a:bodyPr wrap="square">
            <a:spAutoFit/>
          </a:bodyPr>
          <a:lstStyle/>
          <a:p>
            <a:pPr algn="just">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Năm 2023, cả nước ghi nhận 57 ca mắc, 07 ca tử vong, xảy ra cục bộ tại một số địa phương khu vực miền núi phía Bắc: Hà Giang(49), Điện Biên (6), Thái Nguyên (2)</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78785"/>
            <a:ext cx="7020382" cy="2891864"/>
          </a:xfrm>
          <a:prstGeom prst="rect">
            <a:avLst/>
          </a:prstGeom>
        </p:spPr>
      </p:pic>
    </p:spTree>
    <p:extLst>
      <p:ext uri="{BB962C8B-B14F-4D97-AF65-F5344CB8AC3E}">
        <p14:creationId xmlns:p14="http://schemas.microsoft.com/office/powerpoint/2010/main" val="214287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7" name="Title 30">
            <a:extLst>
              <a:ext uri="{FF2B5EF4-FFF2-40B4-BE49-F238E27FC236}">
                <a16:creationId xmlns:a16="http://schemas.microsoft.com/office/drawing/2014/main" id="{F7DECF07-2D68-4D96-86CA-22334002F1DC}"/>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Đậu</a:t>
            </a:r>
            <a:r>
              <a:rPr lang="en-US" sz="3600" b="1" dirty="0">
                <a:latin typeface="Arial" charset="0"/>
                <a:ea typeface="Arial" charset="0"/>
                <a:cs typeface="Arial" charset="0"/>
              </a:rPr>
              <a:t> </a:t>
            </a:r>
            <a:r>
              <a:rPr lang="en-US" sz="3600" b="1" dirty="0" err="1">
                <a:latin typeface="Arial" charset="0"/>
                <a:ea typeface="Arial" charset="0"/>
                <a:cs typeface="Arial" charset="0"/>
              </a:rPr>
              <a:t>mùa</a:t>
            </a:r>
            <a:r>
              <a:rPr lang="en-US" sz="3600" b="1" dirty="0">
                <a:latin typeface="Arial" charset="0"/>
                <a:ea typeface="Arial" charset="0"/>
                <a:cs typeface="Arial" charset="0"/>
              </a:rPr>
              <a:t> </a:t>
            </a:r>
            <a:r>
              <a:rPr lang="en-US" sz="3600" b="1" dirty="0" err="1">
                <a:latin typeface="Arial" charset="0"/>
                <a:ea typeface="Arial" charset="0"/>
                <a:cs typeface="Arial" charset="0"/>
              </a:rPr>
              <a:t>khỉ</a:t>
            </a:r>
            <a:endParaRPr lang="id-ID" sz="3600" b="1" dirty="0">
              <a:latin typeface="Arial" charset="0"/>
              <a:ea typeface="Arial" charset="0"/>
              <a:cs typeface="Arial" charset="0"/>
            </a:endParaRPr>
          </a:p>
        </p:txBody>
      </p:sp>
      <p:grpSp>
        <p:nvGrpSpPr>
          <p:cNvPr id="2" name="Group 1">
            <a:extLst>
              <a:ext uri="{FF2B5EF4-FFF2-40B4-BE49-F238E27FC236}">
                <a16:creationId xmlns:a16="http://schemas.microsoft.com/office/drawing/2014/main" id="{93B029B3-4AA6-DC46-8155-463EF291A2C2}"/>
              </a:ext>
            </a:extLst>
          </p:cNvPr>
          <p:cNvGrpSpPr/>
          <p:nvPr/>
        </p:nvGrpSpPr>
        <p:grpSpPr>
          <a:xfrm>
            <a:off x="0" y="792046"/>
            <a:ext cx="12192000" cy="4952771"/>
            <a:chOff x="0" y="792046"/>
            <a:chExt cx="12192000" cy="4952771"/>
          </a:xfrm>
        </p:grpSpPr>
        <p:pic>
          <p:nvPicPr>
            <p:cNvPr id="10" name="Picture 9"/>
            <p:cNvPicPr>
              <a:picLocks noChangeAspect="1"/>
            </p:cNvPicPr>
            <p:nvPr/>
          </p:nvPicPr>
          <p:blipFill>
            <a:blip r:embed="rId4"/>
            <a:stretch>
              <a:fillRect/>
            </a:stretch>
          </p:blipFill>
          <p:spPr>
            <a:xfrm>
              <a:off x="0" y="792046"/>
              <a:ext cx="12192000" cy="4952771"/>
            </a:xfrm>
            <a:prstGeom prst="rect">
              <a:avLst/>
            </a:prstGeom>
          </p:spPr>
        </p:pic>
        <p:sp>
          <p:nvSpPr>
            <p:cNvPr id="6" name="Rectangle 5"/>
            <p:cNvSpPr/>
            <p:nvPr/>
          </p:nvSpPr>
          <p:spPr>
            <a:xfrm>
              <a:off x="168965" y="879404"/>
              <a:ext cx="470354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70C0"/>
                  </a:solidFill>
                </a:rPr>
                <a:t>Số mắc</a:t>
              </a:r>
              <a:endParaRPr lang="en-US" sz="3600" b="1" dirty="0">
                <a:solidFill>
                  <a:srgbClr val="0070C0"/>
                </a:solidFill>
              </a:endParaRPr>
            </a:p>
          </p:txBody>
        </p:sp>
        <p:sp>
          <p:nvSpPr>
            <p:cNvPr id="8" name="Rectangle 7"/>
            <p:cNvSpPr/>
            <p:nvPr/>
          </p:nvSpPr>
          <p:spPr>
            <a:xfrm>
              <a:off x="7384773" y="879404"/>
              <a:ext cx="295909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1">
                      <a:lumMod val="75000"/>
                    </a:schemeClr>
                  </a:solidFill>
                </a:rPr>
                <a:t>Số tử vong</a:t>
              </a:r>
              <a:endParaRPr lang="en-US" sz="3600" b="1" dirty="0">
                <a:solidFill>
                  <a:schemeClr val="accent1">
                    <a:lumMod val="75000"/>
                  </a:schemeClr>
                </a:solidFill>
              </a:endParaRPr>
            </a:p>
          </p:txBody>
        </p:sp>
      </p:grpSp>
      <p:sp>
        <p:nvSpPr>
          <p:cNvPr id="9" name="Rectangle 8"/>
          <p:cNvSpPr/>
          <p:nvPr/>
        </p:nvSpPr>
        <p:spPr>
          <a:xfrm>
            <a:off x="1" y="5635488"/>
            <a:ext cx="12191999" cy="1000274"/>
          </a:xfrm>
          <a:prstGeom prst="rect">
            <a:avLst/>
          </a:prstGeom>
        </p:spPr>
        <p:txBody>
          <a:bodyPr wrap="square">
            <a:spAutoFit/>
          </a:bodyPr>
          <a:lstStyle/>
          <a:p>
            <a:pPr algn="just">
              <a:spcBef>
                <a:spcPts val="300"/>
              </a:spcBef>
              <a:spcAft>
                <a:spcPts val="300"/>
              </a:spcAft>
            </a:pPr>
            <a:r>
              <a:rPr lang="pt-BR" dirty="0">
                <a:latin typeface="Arial" panose="020B0604020202020204" pitchFamily="34" charset="0"/>
                <a:ea typeface="Times New Roman" panose="02020603050405020304" pitchFamily="18" charset="0"/>
                <a:cs typeface="Arial" panose="020B0604020202020204" pitchFamily="34" charset="0"/>
              </a:rPr>
              <a:t>Tính đến hết năm 2023, cả nước ghi nhận 137 ca mắc (02 ca ghi nhận năm 2022), 06 ca tử vong; các trường hợp mắc và tử vong đều ghi nhận tại khu vực phía Nam, chủ yếu tại TP. Hồ </a:t>
            </a:r>
            <a:r>
              <a:rPr lang="pt-BR" dirty="0" err="1">
                <a:latin typeface="Arial" panose="020B0604020202020204" pitchFamily="34" charset="0"/>
                <a:ea typeface="Times New Roman" panose="02020603050405020304" pitchFamily="18" charset="0"/>
                <a:cs typeface="Arial" panose="020B0604020202020204" pitchFamily="34" charset="0"/>
              </a:rPr>
              <a:t>Chí</a:t>
            </a:r>
            <a:r>
              <a:rPr lang="pt-BR" dirty="0">
                <a:latin typeface="Arial" panose="020B0604020202020204" pitchFamily="34" charset="0"/>
                <a:ea typeface="Times New Roman" panose="02020603050405020304" pitchFamily="18" charset="0"/>
                <a:cs typeface="Arial" panose="020B0604020202020204" pitchFamily="34" charset="0"/>
              </a:rPr>
              <a:t> Minh;</a:t>
            </a:r>
          </a:p>
          <a:p>
            <a:pPr algn="just">
              <a:spcBef>
                <a:spcPts val="300"/>
              </a:spcBef>
              <a:spcAft>
                <a:spcPts val="300"/>
              </a:spcAft>
            </a:pPr>
            <a:r>
              <a:rPr lang="vi-VN" dirty="0">
                <a:latin typeface="Arial" panose="020B0604020202020204" pitchFamily="34" charset="0"/>
                <a:cs typeface="Arial" panose="020B0604020202020204" pitchFamily="34" charset="0"/>
              </a:rPr>
              <a:t>Các ca mắc chủ yếu là nam (</a:t>
            </a:r>
            <a:r>
              <a:rPr lang="en-US" dirty="0">
                <a:latin typeface="Arial" panose="020B0604020202020204" pitchFamily="34" charset="0"/>
                <a:cs typeface="Arial" panose="020B0604020202020204" pitchFamily="34" charset="0"/>
              </a:rPr>
              <a:t>98,5</a:t>
            </a:r>
            <a:r>
              <a:rPr lang="vi-V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tuổi trung bình khoảng 31; trong đó 70% là MSM và 55% ca bệnh nhiễm HIV.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07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7" name="Title 30">
            <a:extLst>
              <a:ext uri="{FF2B5EF4-FFF2-40B4-BE49-F238E27FC236}">
                <a16:creationId xmlns:a16="http://schemas.microsoft.com/office/drawing/2014/main" id="{F7DECF07-2D68-4D96-86CA-22334002F1DC}"/>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Bệnh</a:t>
            </a:r>
            <a:r>
              <a:rPr lang="en-US" sz="3600" b="1" dirty="0">
                <a:latin typeface="Arial" charset="0"/>
                <a:ea typeface="Arial" charset="0"/>
                <a:cs typeface="Arial" charset="0"/>
              </a:rPr>
              <a:t> </a:t>
            </a:r>
            <a:r>
              <a:rPr lang="en-US" sz="3600" b="1" dirty="0" err="1">
                <a:latin typeface="Arial" charset="0"/>
                <a:ea typeface="Arial" charset="0"/>
                <a:cs typeface="Arial" charset="0"/>
              </a:rPr>
              <a:t>sốt</a:t>
            </a:r>
            <a:r>
              <a:rPr lang="en-US" sz="3600" b="1" dirty="0">
                <a:latin typeface="Arial" charset="0"/>
                <a:ea typeface="Arial" charset="0"/>
                <a:cs typeface="Arial" charset="0"/>
              </a:rPr>
              <a:t> </a:t>
            </a:r>
            <a:r>
              <a:rPr lang="en-US" sz="3600" b="1" dirty="0" err="1">
                <a:latin typeface="Arial" charset="0"/>
                <a:ea typeface="Arial" charset="0"/>
                <a:cs typeface="Arial" charset="0"/>
              </a:rPr>
              <a:t>rét</a:t>
            </a:r>
            <a:endParaRPr lang="id-ID" sz="3600" b="1" dirty="0">
              <a:latin typeface="Arial" charset="0"/>
              <a:ea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901" y="1210848"/>
            <a:ext cx="5880100" cy="5542447"/>
          </a:xfrm>
          <a:prstGeom prst="rect">
            <a:avLst/>
          </a:prstGeom>
        </p:spPr>
      </p:pic>
      <p:sp>
        <p:nvSpPr>
          <p:cNvPr id="4" name="Rectangle 3"/>
          <p:cNvSpPr/>
          <p:nvPr/>
        </p:nvSpPr>
        <p:spPr>
          <a:xfrm>
            <a:off x="338614" y="2661482"/>
            <a:ext cx="5973287" cy="3000821"/>
          </a:xfrm>
          <a:prstGeom prst="rect">
            <a:avLst/>
          </a:prstGeom>
        </p:spPr>
        <p:txBody>
          <a:bodyPr wrap="square">
            <a:spAutoFit/>
          </a:bodyPr>
          <a:lstStyle/>
          <a:p>
            <a:pPr algn="just"/>
            <a:r>
              <a:rPr lang="pt-BR" sz="2100" dirty="0" err="1">
                <a:latin typeface="Arial" panose="020B0604020202020204" pitchFamily="34" charset="0"/>
                <a:cs typeface="Arial" panose="020B0604020202020204" pitchFamily="34" charset="0"/>
              </a:rPr>
              <a:t>Năm</a:t>
            </a:r>
            <a:r>
              <a:rPr lang="pt-BR" sz="2100" dirty="0">
                <a:latin typeface="Arial" panose="020B0604020202020204" pitchFamily="34" charset="0"/>
                <a:cs typeface="Arial" panose="020B0604020202020204" pitchFamily="34" charset="0"/>
              </a:rPr>
              <a:t> 2023, </a:t>
            </a:r>
            <a:r>
              <a:rPr lang="pt-BR" sz="2100" dirty="0" err="1">
                <a:latin typeface="Arial" panose="020B0604020202020204" pitchFamily="34" charset="0"/>
                <a:cs typeface="Arial" panose="020B0604020202020204" pitchFamily="34" charset="0"/>
              </a:rPr>
              <a:t>cả</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nước</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ghi</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nhận</a:t>
            </a:r>
            <a:r>
              <a:rPr lang="pt-BR" sz="2100" dirty="0">
                <a:latin typeface="Arial" panose="020B0604020202020204" pitchFamily="34" charset="0"/>
                <a:cs typeface="Arial" panose="020B0604020202020204" pitchFamily="34" charset="0"/>
              </a:rPr>
              <a:t> 448 </a:t>
            </a:r>
            <a:r>
              <a:rPr lang="pt-BR" sz="2100" dirty="0" err="1">
                <a:latin typeface="Arial" panose="020B0604020202020204" pitchFamily="34" charset="0"/>
                <a:cs typeface="Arial" panose="020B0604020202020204" pitchFamily="34" charset="0"/>
              </a:rPr>
              <a:t>trường</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hợp</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mắc</a:t>
            </a:r>
            <a:r>
              <a:rPr lang="pt-BR" sz="2100" dirty="0">
                <a:latin typeface="Arial" panose="020B0604020202020204" pitchFamily="34" charset="0"/>
                <a:cs typeface="Arial" panose="020B0604020202020204" pitchFamily="34" charset="0"/>
              </a:rPr>
              <a:t>, 02 </a:t>
            </a:r>
            <a:r>
              <a:rPr lang="pt-BR" sz="2100" dirty="0" err="1">
                <a:latin typeface="Arial" panose="020B0604020202020204" pitchFamily="34" charset="0"/>
                <a:cs typeface="Arial" panose="020B0604020202020204" pitchFamily="34" charset="0"/>
              </a:rPr>
              <a:t>trường</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hợp</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tử</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vong</a:t>
            </a:r>
            <a:r>
              <a:rPr lang="pt-BR" sz="2100" dirty="0">
                <a:latin typeface="Arial" panose="020B0604020202020204" pitchFamily="34" charset="0"/>
                <a:cs typeface="Arial" panose="020B0604020202020204" pitchFamily="34" charset="0"/>
              </a:rPr>
              <a:t> do </a:t>
            </a:r>
            <a:r>
              <a:rPr lang="pt-BR" sz="2100" dirty="0" err="1">
                <a:latin typeface="Arial" panose="020B0604020202020204" pitchFamily="34" charset="0"/>
                <a:cs typeface="Arial" panose="020B0604020202020204" pitchFamily="34" charset="0"/>
              </a:rPr>
              <a:t>sốt</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rét</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So</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với</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năm</a:t>
            </a:r>
            <a:r>
              <a:rPr lang="pt-BR" sz="2100" dirty="0">
                <a:latin typeface="Arial" panose="020B0604020202020204" pitchFamily="34" charset="0"/>
                <a:cs typeface="Arial" panose="020B0604020202020204" pitchFamily="34" charset="0"/>
              </a:rPr>
              <a:t> 2022, </a:t>
            </a:r>
            <a:r>
              <a:rPr lang="pt-BR" sz="2100" dirty="0" err="1">
                <a:latin typeface="Arial" panose="020B0604020202020204" pitchFamily="34" charset="0"/>
                <a:cs typeface="Arial" panose="020B0604020202020204" pitchFamily="34" charset="0"/>
              </a:rPr>
              <a:t>số</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mắc</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sốt</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rét</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giảm</a:t>
            </a:r>
            <a:r>
              <a:rPr lang="pt-BR" sz="2100" dirty="0">
                <a:latin typeface="Arial" panose="020B0604020202020204" pitchFamily="34" charset="0"/>
                <a:cs typeface="Arial" panose="020B0604020202020204" pitchFamily="34" charset="0"/>
              </a:rPr>
              <a:t> 1,5%.</a:t>
            </a:r>
          </a:p>
          <a:p>
            <a:pPr algn="just"/>
            <a:endParaRPr lang="pt-BR" sz="2100" dirty="0">
              <a:latin typeface="Arial" panose="020B0604020202020204" pitchFamily="34" charset="0"/>
              <a:cs typeface="Arial" panose="020B0604020202020204" pitchFamily="34" charset="0"/>
            </a:endParaRPr>
          </a:p>
          <a:p>
            <a:pPr algn="just"/>
            <a:r>
              <a:rPr lang="pt-BR" sz="2100" dirty="0" err="1">
                <a:latin typeface="Arial" panose="020B0604020202020204" pitchFamily="34" charset="0"/>
                <a:ea typeface="Times New Roman" panose="02020603050405020304" pitchFamily="18" charset="0"/>
                <a:cs typeface="Arial" panose="020B0604020202020204" pitchFamily="34" charset="0"/>
              </a:rPr>
              <a:t>Các</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địa</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phương</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ghi</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nhận</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số</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mắc</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cao</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Khánh</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dirty="0" err="1">
                <a:latin typeface="Arial" panose="020B0604020202020204" pitchFamily="34" charset="0"/>
                <a:ea typeface="Times New Roman" panose="02020603050405020304" pitchFamily="18" charset="0"/>
                <a:cs typeface="Arial" panose="020B0604020202020204" pitchFamily="34" charset="0"/>
              </a:rPr>
              <a:t>Hòa</a:t>
            </a:r>
            <a:r>
              <a:rPr lang="pt-BR" sz="2100" dirty="0">
                <a:latin typeface="Arial" panose="020B0604020202020204" pitchFamily="34" charset="0"/>
                <a:ea typeface="Times New Roman" panose="02020603050405020304" pitchFamily="18" charset="0"/>
                <a:cs typeface="Arial" panose="020B0604020202020204" pitchFamily="34" charset="0"/>
              </a:rPr>
              <a:t> (202), Lai </a:t>
            </a:r>
            <a:r>
              <a:rPr lang="pt-BR" sz="2100" dirty="0" err="1">
                <a:latin typeface="Arial" panose="020B0604020202020204" pitchFamily="34" charset="0"/>
                <a:ea typeface="Times New Roman" panose="02020603050405020304" pitchFamily="18" charset="0"/>
                <a:cs typeface="Arial" panose="020B0604020202020204" pitchFamily="34" charset="0"/>
              </a:rPr>
              <a:t>Châu</a:t>
            </a:r>
            <a:r>
              <a:rPr lang="pt-BR" sz="2100" dirty="0">
                <a:latin typeface="Arial" panose="020B0604020202020204" pitchFamily="34" charset="0"/>
                <a:ea typeface="Times New Roman" panose="02020603050405020304" pitchFamily="18" charset="0"/>
                <a:cs typeface="Arial" panose="020B0604020202020204" pitchFamily="34" charset="0"/>
              </a:rPr>
              <a:t> (</a:t>
            </a:r>
            <a:r>
              <a:rPr lang="pt-BR" sz="2100">
                <a:latin typeface="Arial" panose="020B0604020202020204" pitchFamily="34" charset="0"/>
                <a:ea typeface="Times New Roman" panose="02020603050405020304" pitchFamily="18" charset="0"/>
                <a:cs typeface="Arial" panose="020B0604020202020204" pitchFamily="34" charset="0"/>
              </a:rPr>
              <a:t>92).</a:t>
            </a:r>
            <a:endParaRPr lang="en-US" sz="2100" dirty="0">
              <a:latin typeface="Arial" panose="020B0604020202020204" pitchFamily="34" charset="0"/>
              <a:cs typeface="Arial" panose="020B0604020202020204" pitchFamily="34" charset="0"/>
            </a:endParaRPr>
          </a:p>
          <a:p>
            <a:pPr algn="just"/>
            <a:endParaRPr lang="pt-BR" sz="2100" dirty="0">
              <a:latin typeface="Arial" panose="020B0604020202020204" pitchFamily="34" charset="0"/>
              <a:cs typeface="Arial" panose="020B0604020202020204" pitchFamily="34" charset="0"/>
            </a:endParaRPr>
          </a:p>
          <a:p>
            <a:pPr algn="just"/>
            <a:endParaRPr lang="pt-BR" sz="2100" dirty="0">
              <a:latin typeface="Arial" panose="020B0604020202020204" pitchFamily="34" charset="0"/>
              <a:cs typeface="Arial" panose="020B0604020202020204" pitchFamily="34" charset="0"/>
            </a:endParaRPr>
          </a:p>
          <a:p>
            <a:pPr algn="just"/>
            <a:r>
              <a:rPr lang="en-US" sz="2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860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7" name="Title 30">
            <a:extLst>
              <a:ext uri="{FF2B5EF4-FFF2-40B4-BE49-F238E27FC236}">
                <a16:creationId xmlns:a16="http://schemas.microsoft.com/office/drawing/2014/main" id="{F7DECF07-2D68-4D96-86CA-22334002F1DC}"/>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err="1">
                <a:latin typeface="Arial" charset="0"/>
                <a:ea typeface="Arial" charset="0"/>
                <a:cs typeface="Arial" charset="0"/>
              </a:rPr>
              <a:t>Bệnh</a:t>
            </a:r>
            <a:r>
              <a:rPr lang="en-US" sz="3600" b="1" dirty="0">
                <a:latin typeface="Arial" charset="0"/>
                <a:ea typeface="Arial" charset="0"/>
                <a:cs typeface="Arial" charset="0"/>
              </a:rPr>
              <a:t> </a:t>
            </a:r>
            <a:r>
              <a:rPr lang="en-US" sz="3600" b="1" dirty="0" err="1">
                <a:latin typeface="Arial" charset="0"/>
                <a:ea typeface="Arial" charset="0"/>
                <a:cs typeface="Arial" charset="0"/>
              </a:rPr>
              <a:t>dại</a:t>
            </a:r>
            <a:endParaRPr lang="id-ID" sz="3600" b="1" dirty="0">
              <a:latin typeface="Arial" charset="0"/>
              <a:ea typeface="Arial" charset="0"/>
              <a:cs typeface="Arial" charset="0"/>
            </a:endParaRPr>
          </a:p>
        </p:txBody>
      </p:sp>
      <p:pic>
        <p:nvPicPr>
          <p:cNvPr id="2" name="Picture 1"/>
          <p:cNvPicPr>
            <a:picLocks noChangeAspect="1"/>
          </p:cNvPicPr>
          <p:nvPr/>
        </p:nvPicPr>
        <p:blipFill>
          <a:blip r:embed="rId4"/>
          <a:stretch>
            <a:fillRect/>
          </a:stretch>
        </p:blipFill>
        <p:spPr>
          <a:xfrm>
            <a:off x="6311901" y="1105324"/>
            <a:ext cx="5880100" cy="5753495"/>
          </a:xfrm>
          <a:prstGeom prst="rect">
            <a:avLst/>
          </a:prstGeom>
        </p:spPr>
      </p:pic>
      <p:sp>
        <p:nvSpPr>
          <p:cNvPr id="4" name="Rectangle 3"/>
          <p:cNvSpPr/>
          <p:nvPr/>
        </p:nvSpPr>
        <p:spPr>
          <a:xfrm>
            <a:off x="338614" y="2661482"/>
            <a:ext cx="5973287" cy="2031325"/>
          </a:xfrm>
          <a:prstGeom prst="rect">
            <a:avLst/>
          </a:prstGeom>
        </p:spPr>
        <p:txBody>
          <a:bodyPr wrap="square">
            <a:spAutoFit/>
          </a:bodyPr>
          <a:lstStyle/>
          <a:p>
            <a:pPr algn="just"/>
            <a:r>
              <a:rPr lang="pt-BR" sz="2100" dirty="0">
                <a:latin typeface="Arial" panose="020B0604020202020204" pitchFamily="34" charset="0"/>
                <a:ea typeface="Times New Roman" panose="02020603050405020304" pitchFamily="18" charset="0"/>
                <a:cs typeface="Arial" panose="020B0604020202020204" pitchFamily="34" charset="0"/>
              </a:rPr>
              <a:t>Năm 2023, cả nước ghi nhận 82 trường hợp tử vong, tăng 12 trường hợp so với năm 2022. </a:t>
            </a:r>
          </a:p>
          <a:p>
            <a:pPr algn="just"/>
            <a:endParaRPr lang="pt-BR" sz="2100" dirty="0">
              <a:latin typeface="Arial" panose="020B0604020202020204" pitchFamily="34" charset="0"/>
              <a:ea typeface="Times New Roman" panose="02020603050405020304" pitchFamily="18" charset="0"/>
              <a:cs typeface="Arial" panose="020B0604020202020204" pitchFamily="34" charset="0"/>
            </a:endParaRPr>
          </a:p>
          <a:p>
            <a:pPr algn="just"/>
            <a:r>
              <a:rPr lang="pt-BR" sz="2100" dirty="0">
                <a:latin typeface="Arial" panose="020B0604020202020204" pitchFamily="34" charset="0"/>
                <a:ea typeface="Times New Roman" panose="02020603050405020304" pitchFamily="18" charset="0"/>
                <a:cs typeface="Arial" panose="020B0604020202020204" pitchFamily="34" charset="0"/>
              </a:rPr>
              <a:t>Các địa phương ghi nhận số tử vong cao: Gia Lai (14), Nghệ An (7), Bình Phước (7), Điện Biên (6), Bến Tre (5).</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58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13" y="305918"/>
            <a:ext cx="541973" cy="541323"/>
          </a:xfrm>
          <a:prstGeom prst="rect">
            <a:avLst/>
          </a:prstGeom>
        </p:spPr>
      </p:pic>
      <p:sp>
        <p:nvSpPr>
          <p:cNvPr id="7" name="Title 30">
            <a:extLst>
              <a:ext uri="{FF2B5EF4-FFF2-40B4-BE49-F238E27FC236}">
                <a16:creationId xmlns:a16="http://schemas.microsoft.com/office/drawing/2014/main" id="{F7DECF07-2D68-4D96-86CA-22334002F1DC}"/>
              </a:ext>
            </a:extLst>
          </p:cNvPr>
          <p:cNvSpPr txBox="1">
            <a:spLocks/>
          </p:cNvSpPr>
          <p:nvPr/>
        </p:nvSpPr>
        <p:spPr>
          <a:xfrm>
            <a:off x="909729" y="243936"/>
            <a:ext cx="11282271" cy="66528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a:latin typeface="Arial" charset="0"/>
                <a:ea typeface="Arial" charset="0"/>
                <a:cs typeface="Arial" charset="0"/>
              </a:rPr>
              <a:t>COVID-19 </a:t>
            </a:r>
            <a:r>
              <a:rPr lang="en-US" sz="3600" b="1" dirty="0" err="1">
                <a:latin typeface="Arial" charset="0"/>
                <a:ea typeface="Arial" charset="0"/>
                <a:cs typeface="Arial" charset="0"/>
              </a:rPr>
              <a:t>và</a:t>
            </a:r>
            <a:r>
              <a:rPr lang="en-US" sz="3600" b="1" dirty="0">
                <a:latin typeface="Arial" charset="0"/>
                <a:ea typeface="Arial" charset="0"/>
                <a:cs typeface="Arial" charset="0"/>
              </a:rPr>
              <a:t> </a:t>
            </a:r>
            <a:r>
              <a:rPr lang="en-US" sz="3600" b="1" dirty="0" err="1">
                <a:latin typeface="Arial" charset="0"/>
                <a:ea typeface="Arial" charset="0"/>
                <a:cs typeface="Arial" charset="0"/>
              </a:rPr>
              <a:t>các</a:t>
            </a:r>
            <a:r>
              <a:rPr lang="en-US" sz="3600" b="1" dirty="0">
                <a:latin typeface="Arial" charset="0"/>
                <a:ea typeface="Arial" charset="0"/>
                <a:cs typeface="Arial" charset="0"/>
              </a:rPr>
              <a:t> </a:t>
            </a:r>
            <a:r>
              <a:rPr lang="en-US" sz="3600" b="1" dirty="0" err="1">
                <a:latin typeface="Arial" charset="0"/>
                <a:ea typeface="Arial" charset="0"/>
                <a:cs typeface="Arial" charset="0"/>
              </a:rPr>
              <a:t>bệnh</a:t>
            </a:r>
            <a:r>
              <a:rPr lang="en-US" sz="3600" b="1" dirty="0">
                <a:latin typeface="Arial" charset="0"/>
                <a:ea typeface="Arial" charset="0"/>
                <a:cs typeface="Arial" charset="0"/>
              </a:rPr>
              <a:t> </a:t>
            </a:r>
            <a:r>
              <a:rPr lang="en-US" sz="3600" b="1" dirty="0" err="1">
                <a:latin typeface="Arial" charset="0"/>
                <a:ea typeface="Arial" charset="0"/>
                <a:cs typeface="Arial" charset="0"/>
              </a:rPr>
              <a:t>truyền</a:t>
            </a:r>
            <a:r>
              <a:rPr lang="en-US" sz="3600" b="1" dirty="0">
                <a:latin typeface="Arial" charset="0"/>
                <a:ea typeface="Arial" charset="0"/>
                <a:cs typeface="Arial" charset="0"/>
              </a:rPr>
              <a:t> </a:t>
            </a:r>
            <a:r>
              <a:rPr lang="en-US" sz="3600" b="1" dirty="0" err="1">
                <a:latin typeface="Arial" charset="0"/>
                <a:ea typeface="Arial" charset="0"/>
                <a:cs typeface="Arial" charset="0"/>
              </a:rPr>
              <a:t>nhiễm</a:t>
            </a:r>
            <a:r>
              <a:rPr lang="en-US" sz="3600" b="1" dirty="0">
                <a:latin typeface="Arial" charset="0"/>
                <a:ea typeface="Arial" charset="0"/>
                <a:cs typeface="Arial" charset="0"/>
              </a:rPr>
              <a:t> </a:t>
            </a:r>
            <a:r>
              <a:rPr lang="en-US" sz="3600" b="1" dirty="0" err="1">
                <a:latin typeface="Arial" charset="0"/>
                <a:ea typeface="Arial" charset="0"/>
                <a:cs typeface="Arial" charset="0"/>
              </a:rPr>
              <a:t>khác</a:t>
            </a:r>
            <a:endParaRPr lang="id-ID" sz="3600" b="1" dirty="0">
              <a:latin typeface="Arial" charset="0"/>
              <a:ea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29194498"/>
              </p:ext>
            </p:extLst>
          </p:nvPr>
        </p:nvGraphicFramePr>
        <p:xfrm>
          <a:off x="609599" y="1422794"/>
          <a:ext cx="10982036" cy="4297680"/>
        </p:xfrm>
        <a:graphic>
          <a:graphicData uri="http://schemas.openxmlformats.org/drawingml/2006/table">
            <a:tbl>
              <a:tblPr firstRow="1" bandRow="1">
                <a:tableStyleId>{FABFCF23-3B69-468F-B69F-88F6DE6A72F2}</a:tableStyleId>
              </a:tblPr>
              <a:tblGrid>
                <a:gridCol w="2890983">
                  <a:extLst>
                    <a:ext uri="{9D8B030D-6E8A-4147-A177-3AD203B41FA5}">
                      <a16:colId xmlns:a16="http://schemas.microsoft.com/office/drawing/2014/main" val="3040445227"/>
                    </a:ext>
                  </a:extLst>
                </a:gridCol>
                <a:gridCol w="3903518">
                  <a:extLst>
                    <a:ext uri="{9D8B030D-6E8A-4147-A177-3AD203B41FA5}">
                      <a16:colId xmlns:a16="http://schemas.microsoft.com/office/drawing/2014/main" val="286295505"/>
                    </a:ext>
                  </a:extLst>
                </a:gridCol>
                <a:gridCol w="2057400">
                  <a:extLst>
                    <a:ext uri="{9D8B030D-6E8A-4147-A177-3AD203B41FA5}">
                      <a16:colId xmlns:a16="http://schemas.microsoft.com/office/drawing/2014/main" val="2342002907"/>
                    </a:ext>
                  </a:extLst>
                </a:gridCol>
                <a:gridCol w="2130135">
                  <a:extLst>
                    <a:ext uri="{9D8B030D-6E8A-4147-A177-3AD203B41FA5}">
                      <a16:colId xmlns:a16="http://schemas.microsoft.com/office/drawing/2014/main" val="1085781453"/>
                    </a:ext>
                  </a:extLst>
                </a:gridCol>
              </a:tblGrid>
              <a:tr h="370840">
                <a:tc>
                  <a:txBody>
                    <a:bodyPr/>
                    <a:lstStyle/>
                    <a:p>
                      <a:pPr algn="ctr"/>
                      <a:r>
                        <a:rPr lang="en-US" sz="2100" dirty="0" err="1">
                          <a:latin typeface="Arial" panose="020B0604020202020204" pitchFamily="34" charset="0"/>
                          <a:cs typeface="Arial" panose="020B0604020202020204" pitchFamily="34" charset="0"/>
                        </a:rPr>
                        <a:t>Bệnh</a:t>
                      </a:r>
                      <a:endParaRPr lang="en-US" sz="2100" dirty="0">
                        <a:latin typeface="Arial" panose="020B0604020202020204" pitchFamily="34" charset="0"/>
                        <a:cs typeface="Arial" panose="020B0604020202020204" pitchFamily="34" charset="0"/>
                      </a:endParaRPr>
                    </a:p>
                  </a:txBody>
                  <a:tcPr/>
                </a:tc>
                <a:tc>
                  <a:txBody>
                    <a:bodyPr/>
                    <a:lstStyle/>
                    <a:p>
                      <a:pPr algn="ctr"/>
                      <a:r>
                        <a:rPr lang="en-US" sz="2100" dirty="0" err="1">
                          <a:latin typeface="Arial" panose="020B0604020202020204" pitchFamily="34" charset="0"/>
                          <a:cs typeface="Arial" panose="020B0604020202020204" pitchFamily="34" charset="0"/>
                        </a:rPr>
                        <a:t>Số</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mắc</a:t>
                      </a:r>
                      <a:r>
                        <a:rPr lang="en-US" sz="2100" baseline="0" dirty="0">
                          <a:latin typeface="Arial" panose="020B0604020202020204" pitchFamily="34" charset="0"/>
                          <a:cs typeface="Arial" panose="020B0604020202020204" pitchFamily="34" charset="0"/>
                        </a:rPr>
                        <a:t> </a:t>
                      </a:r>
                      <a:endParaRPr lang="en-US" sz="2100" dirty="0">
                        <a:latin typeface="Arial" panose="020B0604020202020204" pitchFamily="34" charset="0"/>
                        <a:cs typeface="Arial" panose="020B0604020202020204" pitchFamily="34" charset="0"/>
                      </a:endParaRPr>
                    </a:p>
                  </a:txBody>
                  <a:tcPr/>
                </a:tc>
                <a:tc>
                  <a:txBody>
                    <a:bodyPr/>
                    <a:lstStyle/>
                    <a:p>
                      <a:pPr algn="ctr"/>
                      <a:r>
                        <a:rPr lang="en-US" sz="2100" dirty="0" err="1">
                          <a:latin typeface="Arial" panose="020B0604020202020204" pitchFamily="34" charset="0"/>
                          <a:cs typeface="Arial" panose="020B0604020202020204" pitchFamily="34" charset="0"/>
                        </a:rPr>
                        <a:t>Số</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tử</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vong</a:t>
                      </a:r>
                      <a:endParaRPr lang="en-US" sz="2100" dirty="0">
                        <a:latin typeface="Arial" panose="020B0604020202020204" pitchFamily="34" charset="0"/>
                        <a:cs typeface="Arial" panose="020B0604020202020204" pitchFamily="34" charset="0"/>
                      </a:endParaRPr>
                    </a:p>
                  </a:txBody>
                  <a:tcPr/>
                </a:tc>
                <a:tc>
                  <a:txBody>
                    <a:bodyPr/>
                    <a:lstStyle/>
                    <a:p>
                      <a:pPr algn="ctr"/>
                      <a:r>
                        <a:rPr lang="en-US" sz="2100" dirty="0" err="1">
                          <a:latin typeface="Arial" panose="020B0604020202020204" pitchFamily="34" charset="0"/>
                          <a:cs typeface="Arial" panose="020B0604020202020204" pitchFamily="34" charset="0"/>
                        </a:rPr>
                        <a:t>Tỷ</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lệ</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tử</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vong</a:t>
                      </a:r>
                      <a:endParaRPr lang="en-US" sz="2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785496"/>
                  </a:ext>
                </a:extLst>
              </a:tr>
              <a:tr h="370840">
                <a:tc>
                  <a:txBody>
                    <a:bodyPr/>
                    <a:lstStyle/>
                    <a:p>
                      <a:r>
                        <a:rPr lang="en-US" sz="2100" dirty="0">
                          <a:latin typeface="Arial" panose="020B0604020202020204" pitchFamily="34" charset="0"/>
                          <a:cs typeface="Arial" panose="020B0604020202020204" pitchFamily="34" charset="0"/>
                        </a:rPr>
                        <a:t>COVID-19</a:t>
                      </a:r>
                    </a:p>
                  </a:txBody>
                  <a:tcPr/>
                </a:tc>
                <a:tc>
                  <a:txBody>
                    <a:bodyPr/>
                    <a:lstStyle/>
                    <a:p>
                      <a:r>
                        <a:rPr lang="en-US" sz="2100" dirty="0">
                          <a:latin typeface="Arial" panose="020B0604020202020204" pitchFamily="34" charset="0"/>
                          <a:cs typeface="Arial" panose="020B0604020202020204" pitchFamily="34" charset="0"/>
                        </a:rPr>
                        <a:t>&gt;99.000</a:t>
                      </a:r>
                    </a:p>
                    <a:p>
                      <a:pPr marL="0" marR="0" indent="0" algn="l" defTabSz="914377" rtl="0" eaLnBrk="1" fontAlgn="auto" latinLnBrk="0" hangingPunct="1">
                        <a:lnSpc>
                          <a:spcPct val="100000"/>
                        </a:lnSpc>
                        <a:spcBef>
                          <a:spcPts val="0"/>
                        </a:spcBef>
                        <a:spcAft>
                          <a:spcPts val="0"/>
                        </a:spcAft>
                        <a:buClrTx/>
                        <a:buSzTx/>
                        <a:buFontTx/>
                        <a:buNone/>
                        <a:tabLst/>
                        <a:defRPr/>
                      </a:pPr>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giảm</a:t>
                      </a:r>
                      <a:r>
                        <a:rPr lang="en-US" sz="2100" dirty="0">
                          <a:latin typeface="Arial" panose="020B0604020202020204" pitchFamily="34" charset="0"/>
                          <a:cs typeface="Arial" panose="020B0604020202020204" pitchFamily="34" charset="0"/>
                        </a:rPr>
                        <a:t> 82,4 </a:t>
                      </a:r>
                      <a:r>
                        <a:rPr lang="en-US" sz="2100" dirty="0" err="1">
                          <a:latin typeface="Arial" panose="020B0604020202020204" pitchFamily="34" charset="0"/>
                          <a:cs typeface="Arial" panose="020B0604020202020204" pitchFamily="34" charset="0"/>
                        </a:rPr>
                        <a:t>lần</a:t>
                      </a:r>
                      <a:r>
                        <a:rPr lang="en-US" sz="2100" dirty="0">
                          <a:latin typeface="Arial" panose="020B0604020202020204" pitchFamily="34" charset="0"/>
                          <a:cs typeface="Arial" panose="020B0604020202020204" pitchFamily="34" charset="0"/>
                        </a:rPr>
                        <a:t> so </a:t>
                      </a:r>
                      <a:r>
                        <a:rPr lang="en-US" sz="2100" dirty="0" err="1">
                          <a:latin typeface="Arial" panose="020B0604020202020204" pitchFamily="34" charset="0"/>
                          <a:cs typeface="Arial" panose="020B0604020202020204" pitchFamily="34" charset="0"/>
                        </a:rPr>
                        <a:t>với</a:t>
                      </a:r>
                      <a:r>
                        <a:rPr lang="en-US" sz="2100" dirty="0">
                          <a:latin typeface="Arial" panose="020B0604020202020204" pitchFamily="34" charset="0"/>
                          <a:cs typeface="Arial" panose="020B0604020202020204" pitchFamily="34" charset="0"/>
                        </a:rPr>
                        <a:t> 2022)</a:t>
                      </a:r>
                      <a:endParaRPr lang="en-US" sz="2100" i="1" dirty="0">
                        <a:latin typeface="Arial" panose="020B0604020202020204" pitchFamily="34" charset="0"/>
                        <a:cs typeface="Arial" panose="020B0604020202020204" pitchFamily="34" charset="0"/>
                      </a:endParaRPr>
                    </a:p>
                  </a:txBody>
                  <a:tcPr/>
                </a:tc>
                <a:tc>
                  <a:txBody>
                    <a:bodyPr/>
                    <a:lstStyle/>
                    <a:p>
                      <a:r>
                        <a:rPr lang="en-US" sz="2100" dirty="0">
                          <a:latin typeface="Arial" panose="020B0604020202020204" pitchFamily="34" charset="0"/>
                          <a:cs typeface="Arial" panose="020B0604020202020204" pitchFamily="34" charset="0"/>
                        </a:rPr>
                        <a:t>20</a:t>
                      </a:r>
                    </a:p>
                  </a:txBody>
                  <a:tcPr/>
                </a:tc>
                <a:tc>
                  <a:txBody>
                    <a:bodyPr/>
                    <a:lstStyle/>
                    <a:p>
                      <a:r>
                        <a:rPr lang="en-US" sz="2100" dirty="0">
                          <a:latin typeface="Arial" panose="020B0604020202020204" pitchFamily="34" charset="0"/>
                          <a:cs typeface="Arial" panose="020B0604020202020204" pitchFamily="34" charset="0"/>
                        </a:rPr>
                        <a:t>0,02</a:t>
                      </a:r>
                    </a:p>
                  </a:txBody>
                  <a:tcPr/>
                </a:tc>
                <a:extLst>
                  <a:ext uri="{0D108BD9-81ED-4DB2-BD59-A6C34878D82A}">
                    <a16:rowId xmlns:a16="http://schemas.microsoft.com/office/drawing/2014/main" val="772158670"/>
                  </a:ext>
                </a:extLst>
              </a:tr>
              <a:tr h="370840">
                <a:tc>
                  <a:txBody>
                    <a:bodyPr/>
                    <a:lstStyle/>
                    <a:p>
                      <a:r>
                        <a:rPr lang="en-US" sz="2100" dirty="0" err="1">
                          <a:latin typeface="Arial" panose="020B0604020202020204" pitchFamily="34" charset="0"/>
                          <a:cs typeface="Arial" panose="020B0604020202020204" pitchFamily="34" charset="0"/>
                        </a:rPr>
                        <a:t>Sốt</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phát</a:t>
                      </a:r>
                      <a:r>
                        <a:rPr lang="en-US" sz="2100" baseline="0" dirty="0">
                          <a:latin typeface="Arial" panose="020B0604020202020204" pitchFamily="34" charset="0"/>
                          <a:cs typeface="Arial" panose="020B0604020202020204" pitchFamily="34" charset="0"/>
                        </a:rPr>
                        <a:t> ban </a:t>
                      </a:r>
                      <a:r>
                        <a:rPr lang="en-US" sz="2100" baseline="0" dirty="0" err="1">
                          <a:latin typeface="Arial" panose="020B0604020202020204" pitchFamily="34" charset="0"/>
                          <a:cs typeface="Arial" panose="020B0604020202020204" pitchFamily="34" charset="0"/>
                        </a:rPr>
                        <a:t>nghi</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sởi</a:t>
                      </a:r>
                      <a:endParaRPr lang="en-US" sz="2100" baseline="0" dirty="0">
                        <a:latin typeface="Arial" panose="020B0604020202020204" pitchFamily="34" charset="0"/>
                        <a:cs typeface="Arial" panose="020B0604020202020204" pitchFamily="34" charset="0"/>
                      </a:endParaRPr>
                    </a:p>
                  </a:txBody>
                  <a:tcPr/>
                </a:tc>
                <a:tc>
                  <a:txBody>
                    <a:bodyPr/>
                    <a:lstStyle/>
                    <a:p>
                      <a:r>
                        <a:rPr lang="en-US" sz="2100" dirty="0">
                          <a:latin typeface="Arial" panose="020B0604020202020204" pitchFamily="34" charset="0"/>
                          <a:cs typeface="Arial" panose="020B0604020202020204" pitchFamily="34" charset="0"/>
                        </a:rPr>
                        <a:t>401</a:t>
                      </a:r>
                    </a:p>
                    <a:p>
                      <a:pPr marL="0" marR="0" indent="0" algn="l" defTabSz="914377" rtl="0" eaLnBrk="1" fontAlgn="auto" latinLnBrk="0" hangingPunct="1">
                        <a:lnSpc>
                          <a:spcPct val="100000"/>
                        </a:lnSpc>
                        <a:spcBef>
                          <a:spcPts val="0"/>
                        </a:spcBef>
                        <a:spcAft>
                          <a:spcPts val="0"/>
                        </a:spcAft>
                        <a:buClrTx/>
                        <a:buSzTx/>
                        <a:buFontTx/>
                        <a:buNone/>
                        <a:tabLst/>
                        <a:defRPr/>
                      </a:pPr>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tăng</a:t>
                      </a:r>
                      <a:r>
                        <a:rPr lang="en-US" sz="2100" dirty="0">
                          <a:latin typeface="Arial" panose="020B0604020202020204" pitchFamily="34" charset="0"/>
                          <a:cs typeface="Arial" panose="020B0604020202020204" pitchFamily="34" charset="0"/>
                        </a:rPr>
                        <a:t> 9,6% so </a:t>
                      </a:r>
                      <a:r>
                        <a:rPr lang="en-US" sz="2100" dirty="0" err="1">
                          <a:latin typeface="Arial" panose="020B0604020202020204" pitchFamily="34" charset="0"/>
                          <a:cs typeface="Arial" panose="020B0604020202020204" pitchFamily="34" charset="0"/>
                        </a:rPr>
                        <a:t>với</a:t>
                      </a:r>
                      <a:r>
                        <a:rPr lang="en-US" sz="2100" dirty="0">
                          <a:latin typeface="Arial" panose="020B0604020202020204" pitchFamily="34" charset="0"/>
                          <a:cs typeface="Arial" panose="020B0604020202020204" pitchFamily="34" charset="0"/>
                        </a:rPr>
                        <a:t> 2022)</a:t>
                      </a:r>
                      <a:endParaRPr lang="en-US" sz="2100" i="1" dirty="0">
                        <a:latin typeface="Arial" panose="020B0604020202020204" pitchFamily="34" charset="0"/>
                        <a:cs typeface="Arial" panose="020B0604020202020204" pitchFamily="34" charset="0"/>
                      </a:endParaRPr>
                    </a:p>
                  </a:txBody>
                  <a:tcPr/>
                </a:tc>
                <a:tc>
                  <a:txBody>
                    <a:bodyPr/>
                    <a:lstStyle/>
                    <a:p>
                      <a:r>
                        <a:rPr lang="en-US" sz="2100" dirty="0">
                          <a:latin typeface="Arial" panose="020B0604020202020204" pitchFamily="34" charset="0"/>
                          <a:cs typeface="Arial" panose="020B0604020202020204" pitchFamily="34" charset="0"/>
                        </a:rPr>
                        <a:t>0</a:t>
                      </a:r>
                    </a:p>
                  </a:txBody>
                  <a:tcPr/>
                </a:tc>
                <a:tc>
                  <a:txBody>
                    <a:bodyPr/>
                    <a:lstStyle/>
                    <a:p>
                      <a:endParaRPr lang="en-US" sz="2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54166097"/>
                  </a:ext>
                </a:extLst>
              </a:tr>
              <a:tr h="370840">
                <a:tc>
                  <a:txBody>
                    <a:bodyPr/>
                    <a:lstStyle/>
                    <a:p>
                      <a:r>
                        <a:rPr lang="en-US" sz="2100" dirty="0" err="1">
                          <a:latin typeface="Arial" panose="020B0604020202020204" pitchFamily="34" charset="0"/>
                          <a:cs typeface="Arial" panose="020B0604020202020204" pitchFamily="34" charset="0"/>
                        </a:rPr>
                        <a:t>Cúm</a:t>
                      </a:r>
                      <a:r>
                        <a:rPr lang="en-US" sz="2100" baseline="0" dirty="0">
                          <a:latin typeface="Arial" panose="020B0604020202020204" pitchFamily="34" charset="0"/>
                          <a:cs typeface="Arial" panose="020B0604020202020204" pitchFamily="34" charset="0"/>
                        </a:rPr>
                        <a:t> </a:t>
                      </a:r>
                      <a:r>
                        <a:rPr lang="en-US" sz="2100" baseline="0" dirty="0" err="1">
                          <a:latin typeface="Arial" panose="020B0604020202020204" pitchFamily="34" charset="0"/>
                          <a:cs typeface="Arial" panose="020B0604020202020204" pitchFamily="34" charset="0"/>
                        </a:rPr>
                        <a:t>mùa</a:t>
                      </a:r>
                      <a:endParaRPr lang="en-US" sz="2100" dirty="0">
                        <a:latin typeface="Arial" panose="020B0604020202020204" pitchFamily="34" charset="0"/>
                        <a:cs typeface="Arial" panose="020B0604020202020204" pitchFamily="34" charset="0"/>
                      </a:endParaRPr>
                    </a:p>
                  </a:txBody>
                  <a:tcPr/>
                </a:tc>
                <a:tc>
                  <a:txBody>
                    <a:bodyPr/>
                    <a:lstStyle/>
                    <a:p>
                      <a:r>
                        <a:rPr lang="en-US" sz="2100" dirty="0">
                          <a:latin typeface="Arial" panose="020B0604020202020204" pitchFamily="34" charset="0"/>
                          <a:cs typeface="Arial" panose="020B0604020202020204" pitchFamily="34" charset="0"/>
                        </a:rPr>
                        <a:t>~290.000</a:t>
                      </a:r>
                    </a:p>
                    <a:p>
                      <a:pPr marL="0" marR="0" indent="0" algn="l" defTabSz="914377" rtl="0" eaLnBrk="1" fontAlgn="auto" latinLnBrk="0" hangingPunct="1">
                        <a:lnSpc>
                          <a:spcPct val="100000"/>
                        </a:lnSpc>
                        <a:spcBef>
                          <a:spcPts val="0"/>
                        </a:spcBef>
                        <a:spcAft>
                          <a:spcPts val="0"/>
                        </a:spcAft>
                        <a:buClrTx/>
                        <a:buSzTx/>
                        <a:buFontTx/>
                        <a:buNone/>
                        <a:tabLst/>
                        <a:defRPr/>
                      </a:pPr>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giảm</a:t>
                      </a:r>
                      <a:r>
                        <a:rPr lang="en-US" sz="2100" baseline="0" dirty="0">
                          <a:latin typeface="Arial" panose="020B0604020202020204" pitchFamily="34" charset="0"/>
                          <a:cs typeface="Arial" panose="020B0604020202020204" pitchFamily="34" charset="0"/>
                        </a:rPr>
                        <a:t> 0</a:t>
                      </a:r>
                      <a:r>
                        <a:rPr lang="en-US" sz="2100" dirty="0">
                          <a:latin typeface="Arial" panose="020B0604020202020204" pitchFamily="34" charset="0"/>
                          <a:cs typeface="Arial" panose="020B0604020202020204" pitchFamily="34" charset="0"/>
                        </a:rPr>
                        <a:t>,6% so </a:t>
                      </a:r>
                      <a:r>
                        <a:rPr lang="en-US" sz="2100" dirty="0" err="1">
                          <a:latin typeface="Arial" panose="020B0604020202020204" pitchFamily="34" charset="0"/>
                          <a:cs typeface="Arial" panose="020B0604020202020204" pitchFamily="34" charset="0"/>
                        </a:rPr>
                        <a:t>với</a:t>
                      </a:r>
                      <a:r>
                        <a:rPr lang="en-US" sz="2100" dirty="0">
                          <a:latin typeface="Arial" panose="020B0604020202020204" pitchFamily="34" charset="0"/>
                          <a:cs typeface="Arial" panose="020B0604020202020204" pitchFamily="34" charset="0"/>
                        </a:rPr>
                        <a:t> 2022)</a:t>
                      </a:r>
                      <a:endParaRPr lang="en-US" sz="2100" i="1" dirty="0">
                        <a:latin typeface="Arial" panose="020B0604020202020204" pitchFamily="34" charset="0"/>
                        <a:cs typeface="Arial" panose="020B0604020202020204" pitchFamily="34" charset="0"/>
                      </a:endParaRPr>
                    </a:p>
                  </a:txBody>
                  <a:tcPr/>
                </a:tc>
                <a:tc>
                  <a:txBody>
                    <a:bodyPr/>
                    <a:lstStyle/>
                    <a:p>
                      <a:r>
                        <a:rPr lang="en-US" sz="2100" dirty="0">
                          <a:latin typeface="Arial" panose="020B0604020202020204" pitchFamily="34" charset="0"/>
                          <a:cs typeface="Arial" panose="020B0604020202020204" pitchFamily="34" charset="0"/>
                        </a:rPr>
                        <a:t>01</a:t>
                      </a:r>
                    </a:p>
                  </a:txBody>
                  <a:tcPr/>
                </a:tc>
                <a:tc>
                  <a:txBody>
                    <a:bodyPr/>
                    <a:lstStyle/>
                    <a:p>
                      <a:endParaRPr lang="en-US" sz="2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4862788"/>
                  </a:ext>
                </a:extLst>
              </a:tr>
              <a:tr h="370840">
                <a:tc gridSpan="4">
                  <a:txBody>
                    <a:bodyPr/>
                    <a:lstStyle/>
                    <a:p>
                      <a:pPr algn="just"/>
                      <a:r>
                        <a:rPr lang="pt-BR" sz="2100" dirty="0">
                          <a:latin typeface="Arial" panose="020B0604020202020204" pitchFamily="34" charset="0"/>
                          <a:cs typeface="Arial" panose="020B0604020202020204" pitchFamily="34" charset="0"/>
                        </a:rPr>
                        <a:t>Năm 2023 không ghi nhận các trường hợp mắc cúm độc lực cao ở người như cúm A(H5N1), A(H5N6), A(H7N9), A(H9N2); </a:t>
                      </a:r>
                    </a:p>
                    <a:p>
                      <a:pPr algn="just"/>
                      <a:endParaRPr lang="pt-BR" sz="2100" kern="1200" dirty="0">
                        <a:effectLst/>
                        <a:latin typeface="Arial" panose="020B0604020202020204" pitchFamily="34" charset="0"/>
                        <a:cs typeface="Arial" panose="020B0604020202020204" pitchFamily="34" charset="0"/>
                      </a:endParaRPr>
                    </a:p>
                    <a:p>
                      <a:pPr algn="just"/>
                      <a:r>
                        <a:rPr lang="pt-BR" sz="2100" kern="1200" dirty="0">
                          <a:effectLst/>
                          <a:latin typeface="Arial" panose="020B0604020202020204" pitchFamily="34" charset="0"/>
                          <a:cs typeface="Arial" panose="020B0604020202020204" pitchFamily="34" charset="0"/>
                        </a:rPr>
                        <a:t>Các bệnh truyền nhiễm khác không ghi nhận các ổ dịch lớn, tình hình ổn định, và cơ bản được kiểm soát.</a:t>
                      </a:r>
                      <a:endParaRPr lang="en-US" sz="21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45161823"/>
                  </a:ext>
                </a:extLst>
              </a:tr>
            </a:tbl>
          </a:graphicData>
        </a:graphic>
      </p:graphicFrame>
    </p:spTree>
    <p:extLst>
      <p:ext uri="{BB962C8B-B14F-4D97-AF65-F5344CB8AC3E}">
        <p14:creationId xmlns:p14="http://schemas.microsoft.com/office/powerpoint/2010/main" val="1307515250"/>
      </p:ext>
    </p:extLst>
  </p:cSld>
  <p:clrMapOvr>
    <a:masterClrMapping/>
  </p:clrMapOvr>
</p:sld>
</file>

<file path=ppt/theme/theme1.xml><?xml version="1.0" encoding="utf-8"?>
<a:theme xmlns:a="http://schemas.openxmlformats.org/drawingml/2006/main" name="Wide_Light_Alva Process">
  <a:themeElements>
    <a:clrScheme name="C5">
      <a:dk1>
        <a:srgbClr val="000000"/>
      </a:dk1>
      <a:lt1>
        <a:srgbClr val="FFFFFF"/>
      </a:lt1>
      <a:dk2>
        <a:srgbClr val="2D3847"/>
      </a:dk2>
      <a:lt2>
        <a:srgbClr val="000000"/>
      </a:lt2>
      <a:accent1>
        <a:srgbClr val="E03E12"/>
      </a:accent1>
      <a:accent2>
        <a:srgbClr val="FAB60C"/>
      </a:accent2>
      <a:accent3>
        <a:srgbClr val="B7EB43"/>
      </a:accent3>
      <a:accent4>
        <a:srgbClr val="37CD5B"/>
      </a:accent4>
      <a:accent5>
        <a:srgbClr val="1E9ECC"/>
      </a:accent5>
      <a:accent6>
        <a:srgbClr val="49536F"/>
      </a:accent6>
      <a:hlink>
        <a:srgbClr val="44546A"/>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WHS Summit Slide Deck</Template>
  <TotalTime>9951</TotalTime>
  <Words>4536</Words>
  <Application>Microsoft Macintosh PowerPoint</Application>
  <PresentationFormat>Widescreen</PresentationFormat>
  <Paragraphs>264</Paragraphs>
  <Slides>30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.VnTime</vt:lpstr>
      <vt:lpstr>Arial</vt:lpstr>
      <vt:lpstr>Calibri</vt:lpstr>
      <vt:lpstr>Montserrat Semi Bold</vt:lpstr>
      <vt:lpstr>Wide_Light_Alva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Tran Viet Dung</cp:lastModifiedBy>
  <cp:revision>322</cp:revision>
  <cp:lastPrinted>2024-01-23T07:50:23Z</cp:lastPrinted>
  <dcterms:created xsi:type="dcterms:W3CDTF">2016-07-27T02:33:35Z</dcterms:created>
  <dcterms:modified xsi:type="dcterms:W3CDTF">2024-01-24T00:51:07Z</dcterms:modified>
</cp:coreProperties>
</file>